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7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6" r:id="rId12"/>
    <p:sldId id="3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66FF"/>
    <a:srgbClr val="4099EA"/>
    <a:srgbClr val="777777"/>
    <a:srgbClr val="FF3300"/>
    <a:srgbClr val="FF6600"/>
    <a:srgbClr val="FF0000"/>
    <a:srgbClr val="9999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06" autoAdjust="0"/>
  </p:normalViewPr>
  <p:slideViewPr>
    <p:cSldViewPr>
      <p:cViewPr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A88731B-EDB1-4D69-9826-68F3395E5CE2}" type="datetimeFigureOut">
              <a:rPr lang="en-GB"/>
              <a:pPr>
                <a:defRPr/>
              </a:pPr>
              <a:t>22/01/2012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69EB0A-3F1C-4F6A-AEE4-01FF456FE3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CA39B7-29F9-4EFF-A3DA-37390E1D28C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47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BFAC805-7BA0-4FA3-9608-6925CD3B3110}" type="slidenum">
              <a:rPr lang="en-GB" sz="1200"/>
              <a:pPr algn="r"/>
              <a:t>10</a:t>
            </a:fld>
            <a:endParaRPr lang="en-GB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829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FD31254-D1A1-4EE8-A21B-D02F5755DF7F}" type="slidenum">
              <a:rPr lang="en-GB" sz="1200"/>
              <a:pPr algn="r"/>
              <a:t>11</a:t>
            </a:fld>
            <a:endParaRPr lang="en-GB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809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4D25B4D-0901-40A8-AD0C-866B1A2A013C}" type="slidenum">
              <a:rPr lang="en-GB" sz="1200"/>
              <a:pPr algn="r"/>
              <a:t>12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42C344-3168-49D1-A638-24144ED8114E}" type="slidenum">
              <a:rPr lang="en-GB" sz="1200"/>
              <a:pPr algn="r"/>
              <a:t>2</a:t>
            </a:fld>
            <a:endParaRPr lang="en-GB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6B48577-9BF4-4E18-90A1-453678792C48}" type="slidenum">
              <a:rPr lang="en-GB" sz="1200"/>
              <a:pPr algn="r"/>
              <a:t>3</a:t>
            </a:fld>
            <a:endParaRPr lang="en-GB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24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C0D2B4-B5DB-4C3E-A2EC-618220F3A161}" type="slidenum">
              <a:rPr lang="en-GB" sz="1200"/>
              <a:pPr algn="r"/>
              <a:t>4</a:t>
            </a:fld>
            <a:endParaRPr lang="en-GB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45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3780B9-EA60-47CC-A6BE-8F4D61B2090C}" type="slidenum">
              <a:rPr lang="en-GB" sz="1200"/>
              <a:pPr algn="r"/>
              <a:t>5</a:t>
            </a:fld>
            <a:endParaRPr lang="en-GB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65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3AB790-D86E-466B-B0CA-5B58C715F155}" type="slidenum">
              <a:rPr lang="en-GB" sz="1200"/>
              <a:pPr algn="r"/>
              <a:t>6</a:t>
            </a:fld>
            <a:endParaRPr lang="en-GB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86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83F406-1320-4942-930A-3CC7A6564FF0}" type="slidenum">
              <a:rPr lang="en-GB" sz="1200"/>
              <a:pPr algn="r"/>
              <a:t>7</a:t>
            </a:fld>
            <a:endParaRPr lang="en-GB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06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C992BFD-169E-4272-847D-6DDA824722E6}" type="slidenum">
              <a:rPr lang="en-GB" sz="1200"/>
              <a:pPr algn="r"/>
              <a:t>8</a:t>
            </a:fld>
            <a:endParaRPr lang="en-GB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27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29530D-10FF-4BA6-8D4C-AB744C937BAC}" type="slidenum">
              <a:rPr lang="en-GB" sz="1200"/>
              <a:pPr algn="r"/>
              <a:t>9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B5F40-30E3-4CFC-85EE-26B7AEE68CF5}" type="datetimeFigureOut">
              <a:rPr lang="en-GB"/>
              <a:pPr>
                <a:defRPr/>
              </a:pPr>
              <a:t>22/01/2012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B5A12-6F8B-4099-A64C-1CC2088B22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10F3-A7B7-4E86-B012-6752150BB1A5}" type="datetimeFigureOut">
              <a:rPr lang="en-GB"/>
              <a:pPr>
                <a:defRPr/>
              </a:pPr>
              <a:t>22/01/2012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678B9-7A38-4843-98C7-FC88B42CB4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F4FD7-E76E-47E0-8009-DEB1723F4F74}" type="datetimeFigureOut">
              <a:rPr lang="en-GB"/>
              <a:pPr>
                <a:defRPr/>
              </a:pPr>
              <a:t>22/01/2012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67EB6-0C30-4569-A18F-883D41CB73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592B0-C641-478C-9610-01F1F1D7CF91}" type="datetimeFigureOut">
              <a:rPr lang="en-GB"/>
              <a:pPr>
                <a:defRPr/>
              </a:pPr>
              <a:t>22/01/2012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04C18-2D18-4949-9374-B8EAC70862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83E2-75F7-44B5-8C9B-6EB6C8562857}" type="datetimeFigureOut">
              <a:rPr lang="en-GB"/>
              <a:pPr>
                <a:defRPr/>
              </a:pPr>
              <a:t>22/01/2012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062F0-565A-4C55-B931-9D9F020E29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6212-770E-4966-BF6E-5328D57A5E07}" type="datetimeFigureOut">
              <a:rPr lang="en-GB"/>
              <a:pPr>
                <a:defRPr/>
              </a:pPr>
              <a:t>22/01/2012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7638B-97AE-4649-9933-ACC57D458C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EC110-0894-4D57-9C0F-E9B02A5E051C}" type="datetimeFigureOut">
              <a:rPr lang="en-GB"/>
              <a:pPr>
                <a:defRPr/>
              </a:pPr>
              <a:t>22/01/2012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AB62E-BBA7-469B-B916-A6864FED20B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D3F8C-EFAE-4D81-83D6-815E08BBCE3E}" type="datetimeFigureOut">
              <a:rPr lang="en-GB"/>
              <a:pPr>
                <a:defRPr/>
              </a:pPr>
              <a:t>22/01/2012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D9433-6781-4D67-A3B8-F5B5C766EC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0BD29-B66F-499A-A165-EBF2898A9758}" type="datetimeFigureOut">
              <a:rPr lang="en-GB"/>
              <a:pPr>
                <a:defRPr/>
              </a:pPr>
              <a:t>22/01/2012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2EF3A-9687-461C-A7B8-513EA7C93E8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EE82B-AADC-48F9-8697-1C30386AAAE6}" type="datetimeFigureOut">
              <a:rPr lang="en-GB"/>
              <a:pPr>
                <a:defRPr/>
              </a:pPr>
              <a:t>22/01/2012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8CF4-3458-41E9-A8A1-B6776BA5084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D67E5-0FFA-4FFE-B6D9-F98B5FBFE830}" type="datetimeFigureOut">
              <a:rPr lang="en-GB"/>
              <a:pPr>
                <a:defRPr/>
              </a:pPr>
              <a:t>22/01/2012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16C5E-E0C6-43A9-90A2-E218F74743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FBB1FE-5F2B-4394-ADCE-83711FEEFE00}" type="datetimeFigureOut">
              <a:rPr lang="en-GB"/>
              <a:pPr>
                <a:defRPr/>
              </a:pPr>
              <a:t>22/01/2012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F2E8BE-B859-4930-9F31-5A2C2BEA119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stCxn id="5" idx="3"/>
          </p:cNvCxnSpPr>
          <p:nvPr/>
        </p:nvCxnSpPr>
        <p:spPr>
          <a:xfrm>
            <a:off x="8893175" y="728663"/>
            <a:ext cx="0" cy="51482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0825" y="692150"/>
            <a:ext cx="0" cy="51498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3" name="Group 47"/>
          <p:cNvGrpSpPr>
            <a:grpSpLocks/>
          </p:cNvGrpSpPr>
          <p:nvPr/>
        </p:nvGrpSpPr>
        <p:grpSpPr bwMode="auto">
          <a:xfrm>
            <a:off x="250825" y="260350"/>
            <a:ext cx="8642350" cy="6264275"/>
            <a:chOff x="251520" y="260648"/>
            <a:chExt cx="8640960" cy="6264696"/>
          </a:xfrm>
        </p:grpSpPr>
        <p:grpSp>
          <p:nvGrpSpPr>
            <p:cNvPr id="2071" name="Group 43"/>
            <p:cNvGrpSpPr>
              <a:grpSpLocks/>
            </p:cNvGrpSpPr>
            <p:nvPr/>
          </p:nvGrpSpPr>
          <p:grpSpPr bwMode="auto">
            <a:xfrm>
              <a:off x="251520" y="260648"/>
              <a:ext cx="8640960" cy="6264696"/>
              <a:chOff x="251520" y="260648"/>
              <a:chExt cx="8640960" cy="626469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251520" y="260648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20" y="5588656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1520" y="836950"/>
                <a:ext cx="8640960" cy="49676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cxnSp>
          <p:nvCxnSpPr>
            <p:cNvPr id="46" name="Straight Connector 45"/>
            <p:cNvCxnSpPr>
              <a:stCxn id="5" idx="3"/>
              <a:endCxn id="12" idx="3"/>
            </p:cNvCxnSpPr>
            <p:nvPr/>
          </p:nvCxnSpPr>
          <p:spPr>
            <a:xfrm>
              <a:off x="8892480" y="728992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51520" y="476563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6"/>
          <p:cNvGrpSpPr/>
          <p:nvPr/>
        </p:nvGrpSpPr>
        <p:grpSpPr>
          <a:xfrm>
            <a:off x="395536" y="476672"/>
            <a:ext cx="8344544" cy="5904656"/>
            <a:chOff x="395536" y="476672"/>
            <a:chExt cx="8344544" cy="5904656"/>
          </a:xfrm>
          <a:effectLst>
            <a:outerShdw blurRad="50800" dir="5400000" algn="ctr" rotWithShape="0">
              <a:srgbClr val="000000">
                <a:alpha val="43137"/>
              </a:srgbClr>
            </a:outerShdw>
          </a:effectLst>
        </p:grpSpPr>
        <p:grpSp>
          <p:nvGrpSpPr>
            <p:cNvPr id="6" name="Group 22"/>
            <p:cNvGrpSpPr/>
            <p:nvPr/>
          </p:nvGrpSpPr>
          <p:grpSpPr>
            <a:xfrm>
              <a:off x="395536" y="476672"/>
              <a:ext cx="8344544" cy="5904656"/>
              <a:chOff x="395536" y="476672"/>
              <a:chExt cx="8344544" cy="5904656"/>
            </a:xfrm>
          </p:grpSpPr>
          <p:grpSp>
            <p:nvGrpSpPr>
              <p:cNvPr id="7" name="Group 18"/>
              <p:cNvGrpSpPr/>
              <p:nvPr/>
            </p:nvGrpSpPr>
            <p:grpSpPr>
              <a:xfrm>
                <a:off x="395536" y="476672"/>
                <a:ext cx="8344544" cy="5904656"/>
                <a:chOff x="395536" y="476672"/>
                <a:chExt cx="8344544" cy="5904656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395536" y="476672"/>
                  <a:ext cx="8344544" cy="882305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5536" y="5499023"/>
                  <a:ext cx="8344544" cy="882305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395536" y="1019629"/>
                  <a:ext cx="8344544" cy="4857643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  <p:cxnSp>
            <p:nvCxnSpPr>
              <p:cNvPr id="53" name="Straight Connector 52"/>
              <p:cNvCxnSpPr>
                <a:stCxn id="54" idx="1"/>
                <a:endCxn id="55" idx="1"/>
              </p:cNvCxnSpPr>
              <p:nvPr/>
            </p:nvCxnSpPr>
            <p:spPr>
              <a:xfrm rot="10800000" flipV="1">
                <a:off x="395536" y="917824"/>
                <a:ext cx="0" cy="5022351"/>
              </a:xfrm>
              <a:prstGeom prst="line">
                <a:avLst/>
              </a:prstGeom>
              <a:ln w="28575">
                <a:solidFill>
                  <a:srgbClr val="7777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stCxn id="54" idx="3"/>
              <a:endCxn id="55" idx="3"/>
            </p:cNvCxnSpPr>
            <p:nvPr/>
          </p:nvCxnSpPr>
          <p:spPr>
            <a:xfrm>
              <a:off x="8740080" y="917825"/>
              <a:ext cx="0" cy="5022351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ounded Rectangle 47"/>
          <p:cNvSpPr/>
          <p:nvPr/>
        </p:nvSpPr>
        <p:spPr>
          <a:xfrm>
            <a:off x="622672" y="1691283"/>
            <a:ext cx="7920880" cy="43924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bg1">
                <a:lumMod val="65000"/>
              </a:schemeClr>
            </a:solidFill>
          </a:ln>
          <a:effectLst>
            <a:outerShdw blurRad="254000" dist="152400" dir="342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66" name="Oval 165"/>
          <p:cNvSpPr/>
          <p:nvPr/>
        </p:nvSpPr>
        <p:spPr>
          <a:xfrm>
            <a:off x="8532813" y="6308725"/>
            <a:ext cx="142875" cy="136525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900113" y="1844675"/>
            <a:ext cx="7559675" cy="3990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hu-HU" sz="5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Z</a:t>
            </a: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ee</a:t>
            </a:r>
            <a:r>
              <a:rPr lang="hu-HU" sz="5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krewards</a:t>
            </a:r>
          </a:p>
          <a:p>
            <a:r>
              <a:rPr lang="en-GB" sz="40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 </a:t>
            </a:r>
            <a:r>
              <a:rPr lang="en-GB" sz="5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/>
            </a:r>
            <a:br>
              <a:rPr lang="en-GB" sz="5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</a:br>
            <a:r>
              <a:rPr lang="hu-HU" sz="5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rPr>
              <a:t>Kiszámí</a:t>
            </a:r>
            <a:r>
              <a:rPr lang="en-GB" sz="5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t</a:t>
            </a:r>
            <a:r>
              <a:rPr lang="hu-HU" sz="5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rPr>
              <a:t>ható, </a:t>
            </a:r>
            <a:r>
              <a:rPr lang="en-GB" sz="5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 </a:t>
            </a:r>
            <a:r>
              <a:rPr lang="hu-HU" sz="5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rPr>
              <a:t>biztos passzív jövedelmet biztosít</a:t>
            </a:r>
            <a:r>
              <a:rPr lang="en-GB" sz="5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!</a:t>
            </a:r>
          </a:p>
        </p:txBody>
      </p:sp>
      <p:pic>
        <p:nvPicPr>
          <p:cNvPr id="2078" name="Picture 30" descr="Zeekle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620713"/>
            <a:ext cx="2400300" cy="981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stCxn id="5" idx="3"/>
          </p:cNvCxnSpPr>
          <p:nvPr/>
        </p:nvCxnSpPr>
        <p:spPr>
          <a:xfrm>
            <a:off x="8905875" y="728663"/>
            <a:ext cx="0" cy="51482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0825" y="692150"/>
            <a:ext cx="0" cy="51498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733" name="Group 47"/>
          <p:cNvGrpSpPr>
            <a:grpSpLocks/>
          </p:cNvGrpSpPr>
          <p:nvPr/>
        </p:nvGrpSpPr>
        <p:grpSpPr bwMode="auto">
          <a:xfrm>
            <a:off x="250825" y="260350"/>
            <a:ext cx="8642350" cy="6264275"/>
            <a:chOff x="251520" y="260648"/>
            <a:chExt cx="8640960" cy="6264696"/>
          </a:xfrm>
        </p:grpSpPr>
        <p:grpSp>
          <p:nvGrpSpPr>
            <p:cNvPr id="73734" name="Group 43"/>
            <p:cNvGrpSpPr>
              <a:grpSpLocks/>
            </p:cNvGrpSpPr>
            <p:nvPr/>
          </p:nvGrpSpPr>
          <p:grpSpPr bwMode="auto">
            <a:xfrm>
              <a:off x="251520" y="260648"/>
              <a:ext cx="8640960" cy="6264696"/>
              <a:chOff x="251520" y="260648"/>
              <a:chExt cx="8640960" cy="626469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251520" y="260648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20" y="5588656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1520" y="836950"/>
                <a:ext cx="8640960" cy="49676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cxnSp>
          <p:nvCxnSpPr>
            <p:cNvPr id="46" name="Straight Connector 45"/>
            <p:cNvCxnSpPr>
              <a:stCxn id="5" idx="3"/>
              <a:endCxn id="12" idx="3"/>
            </p:cNvCxnSpPr>
            <p:nvPr/>
          </p:nvCxnSpPr>
          <p:spPr>
            <a:xfrm>
              <a:off x="8892480" y="728992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51520" y="476563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740" name="Group 26"/>
          <p:cNvGrpSpPr>
            <a:grpSpLocks/>
          </p:cNvGrpSpPr>
          <p:nvPr/>
        </p:nvGrpSpPr>
        <p:grpSpPr bwMode="auto">
          <a:xfrm>
            <a:off x="395288" y="476250"/>
            <a:ext cx="8345487" cy="5905500"/>
            <a:chOff x="395536" y="476672"/>
            <a:chExt cx="8344544" cy="5904656"/>
          </a:xfrm>
        </p:grpSpPr>
        <p:grpSp>
          <p:nvGrpSpPr>
            <p:cNvPr id="73741" name="Group 22"/>
            <p:cNvGrpSpPr>
              <a:grpSpLocks/>
            </p:cNvGrpSpPr>
            <p:nvPr/>
          </p:nvGrpSpPr>
          <p:grpSpPr bwMode="auto">
            <a:xfrm>
              <a:off x="395536" y="476672"/>
              <a:ext cx="8344544" cy="5904656"/>
              <a:chOff x="395536" y="476672"/>
              <a:chExt cx="8344544" cy="5904656"/>
            </a:xfrm>
          </p:grpSpPr>
          <p:grpSp>
            <p:nvGrpSpPr>
              <p:cNvPr id="73742" name="Group 18"/>
              <p:cNvGrpSpPr>
                <a:grpSpLocks/>
              </p:cNvGrpSpPr>
              <p:nvPr/>
            </p:nvGrpSpPr>
            <p:grpSpPr bwMode="auto">
              <a:xfrm>
                <a:off x="395536" y="476672"/>
                <a:ext cx="8344544" cy="5904656"/>
                <a:chOff x="395536" y="476672"/>
                <a:chExt cx="8344544" cy="5904656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395536" y="476672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5536" y="5498804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395536" y="1019519"/>
                  <a:ext cx="8344544" cy="485705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  <p:cxnSp>
            <p:nvCxnSpPr>
              <p:cNvPr id="53" name="Straight Connector 52"/>
              <p:cNvCxnSpPr>
                <a:stCxn id="54" idx="1"/>
                <a:endCxn id="55" idx="1"/>
              </p:cNvCxnSpPr>
              <p:nvPr/>
            </p:nvCxnSpPr>
            <p:spPr>
              <a:xfrm rot="10800000" flipV="1">
                <a:off x="395536" y="917934"/>
                <a:ext cx="0" cy="5022132"/>
              </a:xfrm>
              <a:prstGeom prst="line">
                <a:avLst/>
              </a:prstGeom>
              <a:ln w="28575">
                <a:solidFill>
                  <a:srgbClr val="7777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stCxn id="54" idx="3"/>
              <a:endCxn id="55" idx="3"/>
            </p:cNvCxnSpPr>
            <p:nvPr/>
          </p:nvCxnSpPr>
          <p:spPr>
            <a:xfrm>
              <a:off x="8740080" y="917934"/>
              <a:ext cx="0" cy="5022132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611311" y="1194088"/>
            <a:ext cx="7919823" cy="453615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27088" y="1347788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dirty="0" smtClean="0"/>
              <a:t>A </a:t>
            </a:r>
            <a:r>
              <a:rPr lang="hu-HU" dirty="0"/>
              <a:t>táblázat alapján Ön biztosan el tudja dönteni, hogy </a:t>
            </a:r>
            <a:r>
              <a:rPr lang="hu-HU" b="1" dirty="0">
                <a:solidFill>
                  <a:schemeClr val="accent1"/>
                </a:solidFill>
              </a:rPr>
              <a:t>megéri-e</a:t>
            </a:r>
            <a:r>
              <a:rPr lang="hu-HU" dirty="0"/>
              <a:t> 10 percet naponta ezzel foglalkozni! Most érdemes nagyon figyelni!</a:t>
            </a: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366713" y="682625"/>
            <a:ext cx="8453437" cy="611188"/>
            <a:chOff x="365760" y="682752"/>
            <a:chExt cx="8455152" cy="609600"/>
          </a:xfrm>
        </p:grpSpPr>
        <p:sp>
          <p:nvSpPr>
            <p:cNvPr id="44" name="Rounded Rectangle 43"/>
            <p:cNvSpPr/>
            <p:nvPr/>
          </p:nvSpPr>
          <p:spPr>
            <a:xfrm>
              <a:off x="539552" y="692696"/>
              <a:ext cx="8064896" cy="432048"/>
            </a:xfrm>
            <a:prstGeom prst="round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39700" dir="8760000" sx="102000" sy="102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0285" y="765088"/>
              <a:ext cx="7418305" cy="304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hu-HU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EEECE1"/>
                    </a:outerShdw>
                  </a:effectLst>
                  <a:latin typeface="Arial" charset="0"/>
                </a:rPr>
                <a:t>ZeekRewards, mely kiszámítható, biztos passzív jövedelmet biztosít!</a:t>
              </a:r>
              <a:endParaRPr lang="en-GB" sz="1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9" name="Oval 48"/>
          <p:cNvSpPr/>
          <p:nvPr/>
        </p:nvSpPr>
        <p:spPr>
          <a:xfrm>
            <a:off x="8532813" y="6308725"/>
            <a:ext cx="142875" cy="136525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73758" name="Picture 30" descr="Zeekreward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5543550"/>
            <a:ext cx="2609850" cy="809625"/>
          </a:xfrm>
          <a:prstGeom prst="rect">
            <a:avLst/>
          </a:prstGeom>
          <a:noFill/>
        </p:spPr>
      </p:pic>
      <p:graphicFrame>
        <p:nvGraphicFramePr>
          <p:cNvPr id="74074" name="Group 346"/>
          <p:cNvGraphicFramePr>
            <a:graphicFrameLocks noGrp="1"/>
          </p:cNvGraphicFramePr>
          <p:nvPr/>
        </p:nvGraphicFramePr>
        <p:xfrm>
          <a:off x="1428728" y="2143116"/>
          <a:ext cx="6392560" cy="2331720"/>
        </p:xfrm>
        <a:graphic>
          <a:graphicData uri="http://schemas.openxmlformats.org/drawingml/2006/table">
            <a:tbl>
              <a:tblPr/>
              <a:tblGrid>
                <a:gridCol w="612000"/>
                <a:gridCol w="612000"/>
                <a:gridCol w="540000"/>
                <a:gridCol w="540000"/>
                <a:gridCol w="208280"/>
                <a:gridCol w="612000"/>
                <a:gridCol w="540000"/>
                <a:gridCol w="540000"/>
                <a:gridCol w="208280"/>
                <a:gridCol w="684000"/>
                <a:gridCol w="648000"/>
                <a:gridCol w="648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Napi j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ö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ve</a:t>
                      </a:r>
                      <a:r>
                        <a:rPr kumimoji="0" lang="hu-H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delem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Havi</a:t>
                      </a:r>
                      <a:r>
                        <a:rPr kumimoji="0" 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j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ö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ve</a:t>
                      </a:r>
                      <a:r>
                        <a:rPr kumimoji="0" lang="hu-HU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delem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Napi j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ö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ve</a:t>
                      </a:r>
                      <a:r>
                        <a:rPr kumimoji="0" lang="hu-H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delem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Havi j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ö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ve</a:t>
                      </a:r>
                      <a:r>
                        <a:rPr kumimoji="0" lang="hu-H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delem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Napi j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ö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ve</a:t>
                      </a:r>
                      <a:r>
                        <a:rPr kumimoji="0" lang="hu-H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delem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Havi</a:t>
                      </a:r>
                      <a:r>
                        <a:rPr kumimoji="0" 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j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ö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ve</a:t>
                      </a:r>
                      <a:r>
                        <a:rPr kumimoji="0" lang="hu-HU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delem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80/20 %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80/20 %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100%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80/20 %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Kezdő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$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100$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  <a:r>
                        <a:rPr kumimoji="0" lang="hu-H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00$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$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1. h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ó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153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.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53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3. h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ó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266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0,77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501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1,5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52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2.8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51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,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69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6. h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ó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567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1,62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53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999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2,86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93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5.31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15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,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9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12.h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ó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657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4,74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147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911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8,32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259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5.447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44.1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1.4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35"/>
          <p:cNvSpPr txBox="1">
            <a:spLocks noChangeArrowheads="1"/>
          </p:cNvSpPr>
          <p:nvPr/>
        </p:nvSpPr>
        <p:spPr bwMode="auto">
          <a:xfrm>
            <a:off x="755650" y="4716476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b="1" dirty="0">
                <a:solidFill>
                  <a:srgbClr val="FF0000"/>
                </a:solidFill>
              </a:rPr>
              <a:t>Figyelem! </a:t>
            </a:r>
            <a:r>
              <a:rPr lang="hu-HU" b="1" i="1" dirty="0">
                <a:solidFill>
                  <a:srgbClr val="FF0000"/>
                </a:solidFill>
              </a:rPr>
              <a:t>Magasabb tőkebefektetéssel, és a visszaforgatási arányok változtatásával ennél jóval magasabb nyereség is elérhető.</a:t>
            </a:r>
            <a:r>
              <a:rPr lang="hu-H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325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825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325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utoUpdateAnimBg="0"/>
      <p:bldP spid="49" grpId="0" animBg="1" autoUpdateAnimBg="0"/>
      <p:bldP spid="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stCxn id="5" idx="3"/>
          </p:cNvCxnSpPr>
          <p:nvPr/>
        </p:nvCxnSpPr>
        <p:spPr>
          <a:xfrm>
            <a:off x="8905875" y="728663"/>
            <a:ext cx="0" cy="51482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0825" y="692150"/>
            <a:ext cx="0" cy="51498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925" name="Group 47"/>
          <p:cNvGrpSpPr>
            <a:grpSpLocks/>
          </p:cNvGrpSpPr>
          <p:nvPr/>
        </p:nvGrpSpPr>
        <p:grpSpPr bwMode="auto">
          <a:xfrm>
            <a:off x="250825" y="260350"/>
            <a:ext cx="8642350" cy="6264275"/>
            <a:chOff x="251520" y="260648"/>
            <a:chExt cx="8640960" cy="6264696"/>
          </a:xfrm>
        </p:grpSpPr>
        <p:grpSp>
          <p:nvGrpSpPr>
            <p:cNvPr id="81926" name="Group 43"/>
            <p:cNvGrpSpPr>
              <a:grpSpLocks/>
            </p:cNvGrpSpPr>
            <p:nvPr/>
          </p:nvGrpSpPr>
          <p:grpSpPr bwMode="auto">
            <a:xfrm>
              <a:off x="251520" y="260648"/>
              <a:ext cx="8640960" cy="6264696"/>
              <a:chOff x="251520" y="260648"/>
              <a:chExt cx="8640960" cy="626469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251520" y="260648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20" y="5588656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1520" y="836950"/>
                <a:ext cx="8640960" cy="49676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cxnSp>
          <p:nvCxnSpPr>
            <p:cNvPr id="46" name="Straight Connector 45"/>
            <p:cNvCxnSpPr>
              <a:stCxn id="5" idx="3"/>
              <a:endCxn id="12" idx="3"/>
            </p:cNvCxnSpPr>
            <p:nvPr/>
          </p:nvCxnSpPr>
          <p:spPr>
            <a:xfrm>
              <a:off x="8892480" y="728992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51520" y="476563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932" name="Group 26"/>
          <p:cNvGrpSpPr>
            <a:grpSpLocks/>
          </p:cNvGrpSpPr>
          <p:nvPr/>
        </p:nvGrpSpPr>
        <p:grpSpPr bwMode="auto">
          <a:xfrm>
            <a:off x="395288" y="476250"/>
            <a:ext cx="8345487" cy="5905500"/>
            <a:chOff x="395536" y="476672"/>
            <a:chExt cx="8344544" cy="5904656"/>
          </a:xfrm>
        </p:grpSpPr>
        <p:grpSp>
          <p:nvGrpSpPr>
            <p:cNvPr id="81933" name="Group 22"/>
            <p:cNvGrpSpPr>
              <a:grpSpLocks/>
            </p:cNvGrpSpPr>
            <p:nvPr/>
          </p:nvGrpSpPr>
          <p:grpSpPr bwMode="auto">
            <a:xfrm>
              <a:off x="395536" y="476672"/>
              <a:ext cx="8344544" cy="5904656"/>
              <a:chOff x="395536" y="476672"/>
              <a:chExt cx="8344544" cy="5904656"/>
            </a:xfrm>
          </p:grpSpPr>
          <p:grpSp>
            <p:nvGrpSpPr>
              <p:cNvPr id="81934" name="Group 18"/>
              <p:cNvGrpSpPr>
                <a:grpSpLocks/>
              </p:cNvGrpSpPr>
              <p:nvPr/>
            </p:nvGrpSpPr>
            <p:grpSpPr bwMode="auto">
              <a:xfrm>
                <a:off x="395536" y="476672"/>
                <a:ext cx="8344544" cy="5904656"/>
                <a:chOff x="395536" y="476672"/>
                <a:chExt cx="8344544" cy="5904656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395536" y="476672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5536" y="5498804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395536" y="1019519"/>
                  <a:ext cx="8344544" cy="485705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  <p:cxnSp>
            <p:nvCxnSpPr>
              <p:cNvPr id="53" name="Straight Connector 52"/>
              <p:cNvCxnSpPr>
                <a:stCxn id="54" idx="1"/>
                <a:endCxn id="55" idx="1"/>
              </p:cNvCxnSpPr>
              <p:nvPr/>
            </p:nvCxnSpPr>
            <p:spPr>
              <a:xfrm rot="10800000" flipV="1">
                <a:off x="395536" y="917934"/>
                <a:ext cx="0" cy="5022132"/>
              </a:xfrm>
              <a:prstGeom prst="line">
                <a:avLst/>
              </a:prstGeom>
              <a:ln w="28575">
                <a:solidFill>
                  <a:srgbClr val="7777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stCxn id="54" idx="3"/>
              <a:endCxn id="55" idx="3"/>
            </p:cNvCxnSpPr>
            <p:nvPr/>
          </p:nvCxnSpPr>
          <p:spPr>
            <a:xfrm>
              <a:off x="8740080" y="917934"/>
              <a:ext cx="0" cy="5022132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611311" y="1194088"/>
            <a:ext cx="7919823" cy="453615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27088" y="1347788"/>
            <a:ext cx="76327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dirty="0" smtClean="0"/>
              <a:t>A </a:t>
            </a:r>
            <a:r>
              <a:rPr lang="hu-HU" dirty="0"/>
              <a:t>táblázat alapján Ön biztosan el tudja dönteni, hogy </a:t>
            </a:r>
            <a:r>
              <a:rPr lang="hu-HU" b="1" dirty="0">
                <a:solidFill>
                  <a:srgbClr val="00B0F0"/>
                </a:solidFill>
              </a:rPr>
              <a:t>megéri-e</a:t>
            </a:r>
            <a:r>
              <a:rPr lang="hu-HU" dirty="0"/>
              <a:t> 10 percet naponta ezzel foglalkozni! Most érdemes nagyon figyelni!</a:t>
            </a:r>
          </a:p>
          <a:p>
            <a:pPr marL="457200" indent="-457200" algn="ctr"/>
            <a:r>
              <a:rPr lang="hu-HU" dirty="0"/>
              <a:t>+ havi megtakarítással:</a:t>
            </a: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366713" y="682625"/>
            <a:ext cx="8453437" cy="611188"/>
            <a:chOff x="365760" y="682752"/>
            <a:chExt cx="8455152" cy="609600"/>
          </a:xfrm>
        </p:grpSpPr>
        <p:sp>
          <p:nvSpPr>
            <p:cNvPr id="44" name="Rounded Rectangle 43"/>
            <p:cNvSpPr/>
            <p:nvPr/>
          </p:nvSpPr>
          <p:spPr>
            <a:xfrm>
              <a:off x="539552" y="692696"/>
              <a:ext cx="8064896" cy="432048"/>
            </a:xfrm>
            <a:prstGeom prst="round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39700" dir="8760000" sx="102000" sy="102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0285" y="765088"/>
              <a:ext cx="7418305" cy="304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hu-HU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EEECE1"/>
                    </a:outerShdw>
                  </a:effectLst>
                  <a:latin typeface="Arial" charset="0"/>
                </a:rPr>
                <a:t>ZeekRewards, mely kiszámítható, biztos passzív jövedelmet biztosít!</a:t>
              </a:r>
              <a:endParaRPr lang="en-GB" sz="1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9" name="Oval 48"/>
          <p:cNvSpPr/>
          <p:nvPr/>
        </p:nvSpPr>
        <p:spPr>
          <a:xfrm>
            <a:off x="8532813" y="6308725"/>
            <a:ext cx="142875" cy="136525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81950" name="Picture 30" descr="Zeekreward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5543550"/>
            <a:ext cx="2609850" cy="809625"/>
          </a:xfrm>
          <a:prstGeom prst="rect">
            <a:avLst/>
          </a:prstGeom>
          <a:noFill/>
        </p:spPr>
      </p:pic>
      <p:graphicFrame>
        <p:nvGraphicFramePr>
          <p:cNvPr id="82090" name="Group 170"/>
          <p:cNvGraphicFramePr>
            <a:graphicFrameLocks noGrp="1"/>
          </p:cNvGraphicFramePr>
          <p:nvPr/>
        </p:nvGraphicFramePr>
        <p:xfrm>
          <a:off x="1116013" y="2362200"/>
          <a:ext cx="6749149" cy="2499360"/>
        </p:xfrm>
        <a:graphic>
          <a:graphicData uri="http://schemas.openxmlformats.org/drawingml/2006/table">
            <a:tbl>
              <a:tblPr/>
              <a:tblGrid>
                <a:gridCol w="612000"/>
                <a:gridCol w="684000"/>
                <a:gridCol w="576000"/>
                <a:gridCol w="576000"/>
                <a:gridCol w="208280"/>
                <a:gridCol w="684000"/>
                <a:gridCol w="612000"/>
                <a:gridCol w="540000"/>
                <a:gridCol w="208280"/>
                <a:gridCol w="720000"/>
                <a:gridCol w="612000"/>
                <a:gridCol w="716589"/>
              </a:tblGrid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Napi j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ö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ve</a:t>
                      </a:r>
                      <a:r>
                        <a:rPr kumimoji="0" lang="hu-H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delem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Havi</a:t>
                      </a:r>
                      <a:r>
                        <a:rPr kumimoji="0" 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j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ö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ve</a:t>
                      </a:r>
                      <a:r>
                        <a:rPr kumimoji="0" lang="hu-HU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delem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Napi j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ö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ve</a:t>
                      </a:r>
                      <a:r>
                        <a:rPr kumimoji="0" lang="hu-H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delem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Havi</a:t>
                      </a:r>
                      <a:r>
                        <a:rPr kumimoji="0" 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j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ö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ve</a:t>
                      </a:r>
                      <a:r>
                        <a:rPr kumimoji="0" lang="hu-HU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r>
                        <a:rPr kumimoji="0" lang="en-U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delem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Napi j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ö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ve</a:t>
                      </a:r>
                      <a:r>
                        <a:rPr kumimoji="0" lang="hu-H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delem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Havi j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ö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vedelem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80/20 %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80/20 %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80/20 %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Kezdő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10$</a:t>
                      </a:r>
                      <a:endParaRPr kumimoji="0" lang="hu-H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+10$/hó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100$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+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100$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/hó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00$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+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0$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/hó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$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1. h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ó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53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.6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3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3. h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ó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315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0,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91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994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,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3.344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,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317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6. h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ó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7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,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05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2.502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,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240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6.822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19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,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646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12.h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itchFamily="18" charset="0"/>
                          <a:cs typeface="Calibri" pitchFamily="34" charset="0"/>
                        </a:rPr>
                        <a:t>ó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2.2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6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,4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25,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5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.564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61,67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2.008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35"/>
          <p:cNvSpPr txBox="1">
            <a:spLocks noChangeArrowheads="1"/>
          </p:cNvSpPr>
          <p:nvPr/>
        </p:nvSpPr>
        <p:spPr bwMode="auto">
          <a:xfrm>
            <a:off x="755650" y="4930790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b="1" dirty="0">
                <a:solidFill>
                  <a:srgbClr val="FF0000"/>
                </a:solidFill>
              </a:rPr>
              <a:t>Figyelem! </a:t>
            </a:r>
            <a:r>
              <a:rPr lang="hu-HU" b="1" i="1" dirty="0">
                <a:solidFill>
                  <a:srgbClr val="FF0000"/>
                </a:solidFill>
              </a:rPr>
              <a:t>Magasabb tőkebefektetéssel, és a visszaforgatási arányok változtatásával ennél jóval magasabb nyereség is elérhető.</a:t>
            </a:r>
            <a:r>
              <a:rPr lang="hu-H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9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4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9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utoUpdateAnimBg="0"/>
      <p:bldP spid="49" grpId="0" animBg="1" autoUpdateAnimBg="0"/>
      <p:bldP spid="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stCxn id="5" idx="3"/>
          </p:cNvCxnSpPr>
          <p:nvPr/>
        </p:nvCxnSpPr>
        <p:spPr>
          <a:xfrm>
            <a:off x="8905875" y="728663"/>
            <a:ext cx="0" cy="51482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0825" y="692150"/>
            <a:ext cx="0" cy="51498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877" name="Group 47"/>
          <p:cNvGrpSpPr>
            <a:grpSpLocks/>
          </p:cNvGrpSpPr>
          <p:nvPr/>
        </p:nvGrpSpPr>
        <p:grpSpPr bwMode="auto">
          <a:xfrm>
            <a:off x="250825" y="260350"/>
            <a:ext cx="8642350" cy="6264274"/>
            <a:chOff x="251520" y="260648"/>
            <a:chExt cx="8640960" cy="6264696"/>
          </a:xfrm>
        </p:grpSpPr>
        <p:grpSp>
          <p:nvGrpSpPr>
            <p:cNvPr id="79878" name="Group 43"/>
            <p:cNvGrpSpPr>
              <a:grpSpLocks/>
            </p:cNvGrpSpPr>
            <p:nvPr/>
          </p:nvGrpSpPr>
          <p:grpSpPr bwMode="auto">
            <a:xfrm>
              <a:off x="251520" y="260648"/>
              <a:ext cx="8640960" cy="6264696"/>
              <a:chOff x="251520" y="260648"/>
              <a:chExt cx="8640960" cy="626469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251520" y="260648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20" y="5588656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1520" y="836950"/>
                <a:ext cx="8640960" cy="49676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cxnSp>
          <p:nvCxnSpPr>
            <p:cNvPr id="46" name="Straight Connector 45"/>
            <p:cNvCxnSpPr>
              <a:stCxn id="5" idx="3"/>
              <a:endCxn id="12" idx="3"/>
            </p:cNvCxnSpPr>
            <p:nvPr/>
          </p:nvCxnSpPr>
          <p:spPr>
            <a:xfrm>
              <a:off x="8892480" y="728992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51520" y="476563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884" name="Group 26"/>
          <p:cNvGrpSpPr>
            <a:grpSpLocks/>
          </p:cNvGrpSpPr>
          <p:nvPr/>
        </p:nvGrpSpPr>
        <p:grpSpPr bwMode="auto">
          <a:xfrm>
            <a:off x="395288" y="476250"/>
            <a:ext cx="8345487" cy="5905500"/>
            <a:chOff x="395536" y="476672"/>
            <a:chExt cx="8344544" cy="5904656"/>
          </a:xfrm>
        </p:grpSpPr>
        <p:grpSp>
          <p:nvGrpSpPr>
            <p:cNvPr id="79885" name="Group 22"/>
            <p:cNvGrpSpPr>
              <a:grpSpLocks/>
            </p:cNvGrpSpPr>
            <p:nvPr/>
          </p:nvGrpSpPr>
          <p:grpSpPr bwMode="auto">
            <a:xfrm>
              <a:off x="395536" y="476672"/>
              <a:ext cx="8344544" cy="5904656"/>
              <a:chOff x="395536" y="476672"/>
              <a:chExt cx="8344544" cy="5904656"/>
            </a:xfrm>
          </p:grpSpPr>
          <p:grpSp>
            <p:nvGrpSpPr>
              <p:cNvPr id="79886" name="Group 18"/>
              <p:cNvGrpSpPr>
                <a:grpSpLocks/>
              </p:cNvGrpSpPr>
              <p:nvPr/>
            </p:nvGrpSpPr>
            <p:grpSpPr bwMode="auto">
              <a:xfrm>
                <a:off x="395536" y="476672"/>
                <a:ext cx="8344544" cy="5904656"/>
                <a:chOff x="395536" y="476672"/>
                <a:chExt cx="8344544" cy="5904656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395536" y="476672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5536" y="5498804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395536" y="1019519"/>
                  <a:ext cx="8344544" cy="485705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  <p:cxnSp>
            <p:nvCxnSpPr>
              <p:cNvPr id="53" name="Straight Connector 52"/>
              <p:cNvCxnSpPr>
                <a:stCxn id="54" idx="1"/>
                <a:endCxn id="55" idx="1"/>
              </p:cNvCxnSpPr>
              <p:nvPr/>
            </p:nvCxnSpPr>
            <p:spPr>
              <a:xfrm rot="10800000" flipV="1">
                <a:off x="395536" y="917934"/>
                <a:ext cx="0" cy="5022132"/>
              </a:xfrm>
              <a:prstGeom prst="line">
                <a:avLst/>
              </a:prstGeom>
              <a:ln w="28575">
                <a:solidFill>
                  <a:srgbClr val="7777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stCxn id="54" idx="3"/>
              <a:endCxn id="55" idx="3"/>
            </p:cNvCxnSpPr>
            <p:nvPr/>
          </p:nvCxnSpPr>
          <p:spPr>
            <a:xfrm>
              <a:off x="8740080" y="917934"/>
              <a:ext cx="0" cy="5022132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611311" y="1481609"/>
            <a:ext cx="7919823" cy="42484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27088" y="2590800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hu-HU" b="1">
                <a:solidFill>
                  <a:srgbClr val="FF6600"/>
                </a:solidFill>
              </a:rPr>
              <a:t>1. Havidíjas csomag kiválasztása és a havidíj fizetése havonta.</a:t>
            </a:r>
          </a:p>
          <a:p>
            <a:pPr marL="457200" indent="-457200" algn="ctr"/>
            <a:r>
              <a:rPr lang="hu-HU" b="1">
                <a:solidFill>
                  <a:srgbClr val="FF6600"/>
                </a:solidFill>
              </a:rPr>
              <a:t>(10$-os bőven elég!)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55650" y="1773238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sz="2000"/>
              <a:t>Ahhoz, hogy elérje az</a:t>
            </a:r>
            <a:r>
              <a:rPr lang="hu-HU" sz="2000" b="1"/>
              <a:t> </a:t>
            </a:r>
            <a:r>
              <a:rPr lang="hu-HU" sz="2000" b="1" i="1"/>
              <a:t>Ön számára megfelelő passzív jövedelmet, </a:t>
            </a:r>
            <a:r>
              <a:rPr lang="hu-HU" sz="2000"/>
              <a:t>mindössze annyit kell tennie, hogy:</a:t>
            </a:r>
            <a:endParaRPr lang="en-GB" sz="2000">
              <a:solidFill>
                <a:srgbClr val="FF0000"/>
              </a:solidFill>
            </a:endParaRP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366713" y="682625"/>
            <a:ext cx="8453437" cy="611188"/>
            <a:chOff x="365760" y="682752"/>
            <a:chExt cx="8455152" cy="609600"/>
          </a:xfrm>
        </p:grpSpPr>
        <p:sp>
          <p:nvSpPr>
            <p:cNvPr id="44" name="Rounded Rectangle 43"/>
            <p:cNvSpPr/>
            <p:nvPr/>
          </p:nvSpPr>
          <p:spPr>
            <a:xfrm>
              <a:off x="539552" y="692696"/>
              <a:ext cx="8064896" cy="432048"/>
            </a:xfrm>
            <a:prstGeom prst="round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39700" dir="8760000" sx="102000" sy="102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0285" y="765088"/>
              <a:ext cx="7418305" cy="304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hu-HU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EEECE1"/>
                    </a:outerShdw>
                  </a:effectLst>
                  <a:latin typeface="Arial" charset="0"/>
                </a:rPr>
                <a:t>ZeekRewards, mely kiszámítható, biztos passzív jövedelmet biztosít!</a:t>
              </a:r>
              <a:endParaRPr lang="en-GB" sz="1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9" name="Oval 48"/>
          <p:cNvSpPr/>
          <p:nvPr/>
        </p:nvSpPr>
        <p:spPr>
          <a:xfrm>
            <a:off x="8532813" y="6308725"/>
            <a:ext cx="142875" cy="136525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79903" name="Picture 31" descr="Zeekreward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5543550"/>
            <a:ext cx="2609850" cy="809625"/>
          </a:xfrm>
          <a:prstGeom prst="rect">
            <a:avLst/>
          </a:prstGeom>
          <a:noFill/>
        </p:spPr>
      </p:pic>
      <p:sp>
        <p:nvSpPr>
          <p:cNvPr id="2" name="TextBox 35"/>
          <p:cNvSpPr txBox="1">
            <a:spLocks noChangeArrowheads="1"/>
          </p:cNvSpPr>
          <p:nvPr/>
        </p:nvSpPr>
        <p:spPr bwMode="auto">
          <a:xfrm>
            <a:off x="468313" y="4484688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sz="2400" b="1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lehetőség, és a döntés lehetősége is az Ön kezében van!</a:t>
            </a:r>
            <a:endParaRPr lang="hu-HU"/>
          </a:p>
        </p:txBody>
      </p:sp>
      <p:sp>
        <p:nvSpPr>
          <p:cNvPr id="3" name="TextBox 35"/>
          <p:cNvSpPr txBox="1">
            <a:spLocks noChangeArrowheads="1"/>
          </p:cNvSpPr>
          <p:nvPr/>
        </p:nvSpPr>
        <p:spPr bwMode="auto">
          <a:xfrm>
            <a:off x="755650" y="4916488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sz="2400" b="1">
                <a:solidFill>
                  <a:srgbClr val="FF3300"/>
                </a:solidFill>
              </a:rPr>
              <a:t>Bárhogy is dönt, az lesz a legjobb, mert Ön döntött úgy!</a:t>
            </a:r>
          </a:p>
        </p:txBody>
      </p:sp>
      <p:sp>
        <p:nvSpPr>
          <p:cNvPr id="4" name="TextBox 35"/>
          <p:cNvSpPr txBox="1">
            <a:spLocks noChangeArrowheads="1"/>
          </p:cNvSpPr>
          <p:nvPr/>
        </p:nvSpPr>
        <p:spPr bwMode="auto">
          <a:xfrm>
            <a:off x="827088" y="3206750"/>
            <a:ext cx="763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hu-HU" b="1">
                <a:solidFill>
                  <a:srgbClr val="FF6600"/>
                </a:solidFill>
              </a:rPr>
              <a:t>2. Csomagtól függően, a min. bidek megvásárlása (lehet több is).</a:t>
            </a:r>
            <a:r>
              <a:rPr lang="hu-HU"/>
              <a:t> </a:t>
            </a:r>
          </a:p>
        </p:txBody>
      </p:sp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827088" y="3573463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hu-HU" b="1">
                <a:solidFill>
                  <a:srgbClr val="FF6600"/>
                </a:solidFill>
              </a:rPr>
              <a:t>3. Napi 1 db Zeekler hirdetés (vagy több) feladása, és érvényesítése.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827088" y="3933825"/>
            <a:ext cx="763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hu-HU" b="1">
                <a:solidFill>
                  <a:srgbClr val="FF6600"/>
                </a:solidFill>
              </a:rPr>
              <a:t>4. Saját Zeekler ügyfél regisztrálása vagy vásárlása. (5CC)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allAtOnce"/>
      <p:bldP spid="37" grpId="0"/>
      <p:bldP spid="49" grpId="0" animBg="1"/>
      <p:bldP spid="2" grpId="0"/>
      <p:bldP spid="3" grpId="0"/>
      <p:bldP spid="4" grpId="0" build="allAtOnce"/>
      <p:bldP spid="6" grpId="0" build="allAtOnce"/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stCxn id="5" idx="3"/>
          </p:cNvCxnSpPr>
          <p:nvPr/>
        </p:nvCxnSpPr>
        <p:spPr>
          <a:xfrm>
            <a:off x="8893175" y="728663"/>
            <a:ext cx="0" cy="51482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0825" y="692150"/>
            <a:ext cx="0" cy="51498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349" name="Group 47"/>
          <p:cNvGrpSpPr>
            <a:grpSpLocks/>
          </p:cNvGrpSpPr>
          <p:nvPr/>
        </p:nvGrpSpPr>
        <p:grpSpPr bwMode="auto">
          <a:xfrm>
            <a:off x="250825" y="260350"/>
            <a:ext cx="8642350" cy="6264275"/>
            <a:chOff x="251520" y="260648"/>
            <a:chExt cx="8640960" cy="6264696"/>
          </a:xfrm>
        </p:grpSpPr>
        <p:grpSp>
          <p:nvGrpSpPr>
            <p:cNvPr id="57350" name="Group 43"/>
            <p:cNvGrpSpPr>
              <a:grpSpLocks/>
            </p:cNvGrpSpPr>
            <p:nvPr/>
          </p:nvGrpSpPr>
          <p:grpSpPr bwMode="auto">
            <a:xfrm>
              <a:off x="251520" y="260648"/>
              <a:ext cx="8640960" cy="6264696"/>
              <a:chOff x="251520" y="260648"/>
              <a:chExt cx="8640960" cy="626469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251520" y="260648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20" y="5588656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1520" y="836950"/>
                <a:ext cx="8640960" cy="49676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cxnSp>
          <p:nvCxnSpPr>
            <p:cNvPr id="46" name="Straight Connector 45"/>
            <p:cNvCxnSpPr>
              <a:stCxn id="5" idx="3"/>
              <a:endCxn id="12" idx="3"/>
            </p:cNvCxnSpPr>
            <p:nvPr/>
          </p:nvCxnSpPr>
          <p:spPr>
            <a:xfrm>
              <a:off x="8892480" y="728992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51520" y="476563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6"/>
          <p:cNvGrpSpPr/>
          <p:nvPr/>
        </p:nvGrpSpPr>
        <p:grpSpPr>
          <a:xfrm>
            <a:off x="395536" y="476672"/>
            <a:ext cx="8344544" cy="5904656"/>
            <a:chOff x="395536" y="476672"/>
            <a:chExt cx="8344544" cy="5904656"/>
          </a:xfrm>
          <a:effectLst>
            <a:outerShdw blurRad="50800" dir="5400000" algn="ctr" rotWithShape="0">
              <a:srgbClr val="000000">
                <a:alpha val="43137"/>
              </a:srgbClr>
            </a:outerShdw>
          </a:effectLst>
        </p:grpSpPr>
        <p:grpSp>
          <p:nvGrpSpPr>
            <p:cNvPr id="6" name="Group 22"/>
            <p:cNvGrpSpPr/>
            <p:nvPr/>
          </p:nvGrpSpPr>
          <p:grpSpPr>
            <a:xfrm>
              <a:off x="395536" y="476672"/>
              <a:ext cx="8344544" cy="5904656"/>
              <a:chOff x="395536" y="476672"/>
              <a:chExt cx="8344544" cy="5904656"/>
            </a:xfrm>
          </p:grpSpPr>
          <p:grpSp>
            <p:nvGrpSpPr>
              <p:cNvPr id="7" name="Group 18"/>
              <p:cNvGrpSpPr/>
              <p:nvPr/>
            </p:nvGrpSpPr>
            <p:grpSpPr>
              <a:xfrm>
                <a:off x="395536" y="476672"/>
                <a:ext cx="8344544" cy="5904656"/>
                <a:chOff x="395536" y="476672"/>
                <a:chExt cx="8344544" cy="5904656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395536" y="476672"/>
                  <a:ext cx="8344544" cy="882305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5536" y="5499023"/>
                  <a:ext cx="8344544" cy="882305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395536" y="1019629"/>
                  <a:ext cx="8344544" cy="4857643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  <p:cxnSp>
            <p:nvCxnSpPr>
              <p:cNvPr id="53" name="Straight Connector 52"/>
              <p:cNvCxnSpPr>
                <a:stCxn id="54" idx="1"/>
                <a:endCxn id="55" idx="1"/>
              </p:cNvCxnSpPr>
              <p:nvPr/>
            </p:nvCxnSpPr>
            <p:spPr>
              <a:xfrm rot="10800000" flipV="1">
                <a:off x="395536" y="917824"/>
                <a:ext cx="0" cy="5022351"/>
              </a:xfrm>
              <a:prstGeom prst="line">
                <a:avLst/>
              </a:prstGeom>
              <a:ln w="28575">
                <a:solidFill>
                  <a:srgbClr val="7777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stCxn id="54" idx="3"/>
              <a:endCxn id="55" idx="3"/>
            </p:cNvCxnSpPr>
            <p:nvPr/>
          </p:nvCxnSpPr>
          <p:spPr>
            <a:xfrm>
              <a:off x="8740080" y="917825"/>
              <a:ext cx="0" cy="5022351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ounded Rectangle 47"/>
          <p:cNvSpPr/>
          <p:nvPr/>
        </p:nvSpPr>
        <p:spPr>
          <a:xfrm>
            <a:off x="622672" y="1691283"/>
            <a:ext cx="7920880" cy="43924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bg1">
                <a:lumMod val="65000"/>
              </a:schemeClr>
            </a:solidFill>
          </a:ln>
          <a:effectLst>
            <a:outerShdw blurRad="254000" dist="152400" dir="342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66" name="Oval 165"/>
          <p:cNvSpPr/>
          <p:nvPr/>
        </p:nvSpPr>
        <p:spPr>
          <a:xfrm>
            <a:off x="8532813" y="6308725"/>
            <a:ext cx="142875" cy="136525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900113" y="1844675"/>
            <a:ext cx="7559675" cy="3565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hu-HU" sz="5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Z</a:t>
            </a: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ee</a:t>
            </a:r>
            <a:r>
              <a:rPr lang="hu-HU" sz="5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krewards</a:t>
            </a:r>
          </a:p>
          <a:p>
            <a:r>
              <a:rPr lang="en-GB" sz="5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 </a:t>
            </a:r>
            <a:br>
              <a:rPr lang="en-GB" sz="5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</a:br>
            <a:r>
              <a:rPr lang="hu-HU" sz="40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rPr>
              <a:t>Egy partnerprogram, amely az internetes áruházhálózat, </a:t>
            </a:r>
          </a:p>
          <a:p>
            <a:r>
              <a:rPr lang="hu-HU" sz="40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rPr>
              <a:t>a </a:t>
            </a:r>
            <a:r>
              <a:rPr lang="hu-HU" sz="40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Zeekler.com</a:t>
            </a:r>
            <a:r>
              <a:rPr lang="hu-HU" sz="40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rPr>
              <a:t> egyik ágazata!</a:t>
            </a:r>
            <a:r>
              <a:rPr lang="hu-HU">
                <a:solidFill>
                  <a:schemeClr val="bg1"/>
                </a:solidFill>
                <a:latin typeface="Arial" charset="0"/>
              </a:rPr>
              <a:t> </a:t>
            </a:r>
            <a:endParaRPr lang="en-GB" sz="5400" b="1">
              <a:solidFill>
                <a:schemeClr val="bg1"/>
              </a:solidFill>
              <a:effectLst>
                <a:outerShdw blurRad="38100" dist="38100" dir="2700000" algn="tl">
                  <a:srgbClr val="EEECE1"/>
                </a:outerShdw>
              </a:effectLst>
              <a:latin typeface="Arial" charset="0"/>
            </a:endParaRPr>
          </a:p>
        </p:txBody>
      </p:sp>
      <p:pic>
        <p:nvPicPr>
          <p:cNvPr id="57363" name="Picture 19" descr="Zeekle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620713"/>
            <a:ext cx="2400300" cy="981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stCxn id="5" idx="3"/>
          </p:cNvCxnSpPr>
          <p:nvPr/>
        </p:nvCxnSpPr>
        <p:spPr>
          <a:xfrm>
            <a:off x="8905875" y="728663"/>
            <a:ext cx="0" cy="51482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0825" y="692150"/>
            <a:ext cx="0" cy="51498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397" name="Group 47"/>
          <p:cNvGrpSpPr>
            <a:grpSpLocks/>
          </p:cNvGrpSpPr>
          <p:nvPr/>
        </p:nvGrpSpPr>
        <p:grpSpPr bwMode="auto">
          <a:xfrm>
            <a:off x="250825" y="260350"/>
            <a:ext cx="8642350" cy="6264275"/>
            <a:chOff x="251520" y="260648"/>
            <a:chExt cx="8640960" cy="6264696"/>
          </a:xfrm>
        </p:grpSpPr>
        <p:grpSp>
          <p:nvGrpSpPr>
            <p:cNvPr id="59398" name="Group 43"/>
            <p:cNvGrpSpPr>
              <a:grpSpLocks/>
            </p:cNvGrpSpPr>
            <p:nvPr/>
          </p:nvGrpSpPr>
          <p:grpSpPr bwMode="auto">
            <a:xfrm>
              <a:off x="251520" y="260648"/>
              <a:ext cx="8640960" cy="6264696"/>
              <a:chOff x="251520" y="260648"/>
              <a:chExt cx="8640960" cy="626469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251520" y="260648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20" y="5588656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1520" y="836950"/>
                <a:ext cx="8640960" cy="49676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cxnSp>
          <p:nvCxnSpPr>
            <p:cNvPr id="46" name="Straight Connector 45"/>
            <p:cNvCxnSpPr>
              <a:stCxn id="5" idx="3"/>
              <a:endCxn id="12" idx="3"/>
            </p:cNvCxnSpPr>
            <p:nvPr/>
          </p:nvCxnSpPr>
          <p:spPr>
            <a:xfrm>
              <a:off x="8892480" y="728992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51520" y="476563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404" name="Group 26"/>
          <p:cNvGrpSpPr>
            <a:grpSpLocks/>
          </p:cNvGrpSpPr>
          <p:nvPr/>
        </p:nvGrpSpPr>
        <p:grpSpPr bwMode="auto">
          <a:xfrm>
            <a:off x="395288" y="476250"/>
            <a:ext cx="8345487" cy="5905500"/>
            <a:chOff x="395536" y="476672"/>
            <a:chExt cx="8344544" cy="5904656"/>
          </a:xfrm>
        </p:grpSpPr>
        <p:grpSp>
          <p:nvGrpSpPr>
            <p:cNvPr id="59405" name="Group 22"/>
            <p:cNvGrpSpPr>
              <a:grpSpLocks/>
            </p:cNvGrpSpPr>
            <p:nvPr/>
          </p:nvGrpSpPr>
          <p:grpSpPr bwMode="auto">
            <a:xfrm>
              <a:off x="395536" y="476672"/>
              <a:ext cx="8344544" cy="5904656"/>
              <a:chOff x="395536" y="476672"/>
              <a:chExt cx="8344544" cy="5904656"/>
            </a:xfrm>
          </p:grpSpPr>
          <p:grpSp>
            <p:nvGrpSpPr>
              <p:cNvPr id="59406" name="Group 18"/>
              <p:cNvGrpSpPr>
                <a:grpSpLocks/>
              </p:cNvGrpSpPr>
              <p:nvPr/>
            </p:nvGrpSpPr>
            <p:grpSpPr bwMode="auto">
              <a:xfrm>
                <a:off x="395536" y="476672"/>
                <a:ext cx="8344544" cy="5904656"/>
                <a:chOff x="395536" y="476672"/>
                <a:chExt cx="8344544" cy="5904656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395536" y="476672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5536" y="5498804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395536" y="1019519"/>
                  <a:ext cx="8344544" cy="485705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  <p:cxnSp>
            <p:nvCxnSpPr>
              <p:cNvPr id="53" name="Straight Connector 52"/>
              <p:cNvCxnSpPr>
                <a:stCxn id="54" idx="1"/>
                <a:endCxn id="55" idx="1"/>
              </p:cNvCxnSpPr>
              <p:nvPr/>
            </p:nvCxnSpPr>
            <p:spPr>
              <a:xfrm rot="10800000" flipV="1">
                <a:off x="395536" y="917934"/>
                <a:ext cx="0" cy="5022132"/>
              </a:xfrm>
              <a:prstGeom prst="line">
                <a:avLst/>
              </a:prstGeom>
              <a:ln w="28575">
                <a:solidFill>
                  <a:srgbClr val="7777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stCxn id="54" idx="3"/>
              <a:endCxn id="55" idx="3"/>
            </p:cNvCxnSpPr>
            <p:nvPr/>
          </p:nvCxnSpPr>
          <p:spPr>
            <a:xfrm>
              <a:off x="8740080" y="917934"/>
              <a:ext cx="0" cy="5022132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611311" y="1481609"/>
            <a:ext cx="7919823" cy="42484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55650" y="2800350"/>
            <a:ext cx="76327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u-HU" b="1" dirty="0"/>
              <a:t>Free </a:t>
            </a:r>
            <a:r>
              <a:rPr lang="hu-HU" b="1" dirty="0" err="1"/>
              <a:t>Store</a:t>
            </a:r>
            <a:r>
              <a:rPr lang="hu-HU" b="1" dirty="0"/>
              <a:t> Club </a:t>
            </a:r>
            <a:r>
              <a:rPr lang="hu-HU" dirty="0"/>
              <a:t>is </a:t>
            </a:r>
            <a:r>
              <a:rPr lang="hu-HU" dirty="0" err="1"/>
              <a:t>owned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Rex </a:t>
            </a:r>
            <a:r>
              <a:rPr lang="hu-HU" dirty="0" err="1"/>
              <a:t>Venture</a:t>
            </a:r>
            <a:r>
              <a:rPr lang="hu-HU" dirty="0"/>
              <a:t> Group LLC, a </a:t>
            </a:r>
            <a:r>
              <a:rPr lang="hu-HU" dirty="0" err="1"/>
              <a:t>subsidiary</a:t>
            </a:r>
            <a:r>
              <a:rPr lang="hu-HU" dirty="0"/>
              <a:t> of </a:t>
            </a:r>
            <a:r>
              <a:rPr lang="hu-HU" dirty="0" err="1"/>
              <a:t>Lighthouse</a:t>
            </a:r>
            <a:r>
              <a:rPr lang="hu-HU" dirty="0"/>
              <a:t> </a:t>
            </a:r>
            <a:r>
              <a:rPr lang="hu-HU" dirty="0" err="1"/>
              <a:t>America</a:t>
            </a:r>
            <a:r>
              <a:rPr lang="hu-HU" dirty="0"/>
              <a:t>, a US (NC) </a:t>
            </a:r>
            <a:r>
              <a:rPr lang="hu-HU" dirty="0" err="1"/>
              <a:t>company</a:t>
            </a:r>
            <a:r>
              <a:rPr lang="hu-HU" dirty="0"/>
              <a:t>. The </a:t>
            </a:r>
            <a:r>
              <a:rPr lang="hu-HU" dirty="0" err="1"/>
              <a:t>company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established</a:t>
            </a:r>
            <a:r>
              <a:rPr lang="hu-HU" dirty="0"/>
              <a:t> </a:t>
            </a:r>
            <a:r>
              <a:rPr lang="hu-HU" b="1" i="1" dirty="0" err="1"/>
              <a:t>on</a:t>
            </a:r>
            <a:r>
              <a:rPr lang="hu-HU" b="1" i="1" dirty="0"/>
              <a:t> </a:t>
            </a:r>
            <a:r>
              <a:rPr lang="hu-HU" b="1" i="1" dirty="0" err="1"/>
              <a:t>June</a:t>
            </a:r>
            <a:r>
              <a:rPr lang="hu-HU" b="1" i="1" dirty="0"/>
              <a:t> 24, 1997</a:t>
            </a:r>
            <a:r>
              <a:rPr lang="hu-HU" dirty="0"/>
              <a:t> and </a:t>
            </a:r>
            <a:r>
              <a:rPr lang="hu-HU" dirty="0" err="1"/>
              <a:t>adopted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d/b/a </a:t>
            </a:r>
            <a:r>
              <a:rPr lang="hu-HU" dirty="0" err="1"/>
              <a:t>Lighthouse</a:t>
            </a:r>
            <a:r>
              <a:rPr lang="hu-HU" dirty="0"/>
              <a:t> </a:t>
            </a:r>
            <a:r>
              <a:rPr lang="hu-HU" dirty="0" err="1"/>
              <a:t>America</a:t>
            </a:r>
            <a:r>
              <a:rPr lang="hu-HU" dirty="0"/>
              <a:t> </a:t>
            </a:r>
            <a:r>
              <a:rPr lang="hu-HU" dirty="0" err="1"/>
              <a:t>later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year</a:t>
            </a:r>
            <a:r>
              <a:rPr lang="hu-HU" dirty="0"/>
              <a:t>. </a:t>
            </a:r>
            <a:endParaRPr lang="en-GB" dirty="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55650" y="1773238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u-HU"/>
              <a:t>A Zeekler tulajdonosa: </a:t>
            </a:r>
            <a:r>
              <a:rPr lang="hu-HU" b="1"/>
              <a:t>Free Store Club</a:t>
            </a:r>
            <a:endParaRPr lang="hu-HU" i="1"/>
          </a:p>
          <a:p>
            <a:r>
              <a:rPr lang="hu-HU" i="1"/>
              <a:t>C500 East Center Street,</a:t>
            </a:r>
            <a:r>
              <a:rPr lang="hu-HU" b="1"/>
              <a:t> </a:t>
            </a:r>
            <a:r>
              <a:rPr lang="hu-HU" i="1"/>
              <a:t>Lexington, NC, 27292 USA</a:t>
            </a:r>
            <a:r>
              <a:rPr lang="hu-HU"/>
              <a:t>Fax: 336 243 1094 </a:t>
            </a:r>
            <a:endParaRPr lang="en-GB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52463" y="4027488"/>
            <a:ext cx="78803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</a:rPr>
              <a:t> </a:t>
            </a:r>
            <a:r>
              <a:rPr lang="hu-HU" sz="2000" b="1" dirty="0"/>
              <a:t>Fontos, hogy nem MA kezdték a szakmát!</a:t>
            </a:r>
          </a:p>
          <a:p>
            <a:endParaRPr lang="hu-HU" sz="2000" b="1" dirty="0"/>
          </a:p>
          <a:p>
            <a:pPr algn="ctr"/>
            <a:r>
              <a:rPr lang="hu-HU" sz="2000" b="1" dirty="0"/>
              <a:t>A több mint 1</a:t>
            </a:r>
            <a:r>
              <a:rPr lang="en-US" sz="2000" b="1" dirty="0"/>
              <a:t>0</a:t>
            </a:r>
            <a:r>
              <a:rPr lang="hu-HU" sz="2000" b="1" dirty="0"/>
              <a:t> éves Internetes múlt (</a:t>
            </a:r>
            <a:r>
              <a:rPr lang="hu-HU" sz="2000" b="1" dirty="0" smtClean="0"/>
              <a:t>15 </a:t>
            </a:r>
            <a:r>
              <a:rPr lang="hu-HU" sz="2000" b="1" dirty="0"/>
              <a:t>éve alapítva),</a:t>
            </a:r>
          </a:p>
          <a:p>
            <a:pPr algn="ctr"/>
            <a:r>
              <a:rPr lang="hu-HU" sz="2000" b="1" dirty="0"/>
              <a:t>biztonságot jelent a hosszú távon tervezőknek is!</a:t>
            </a:r>
            <a:endParaRPr lang="en-GB" sz="2000" b="1" dirty="0"/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366713" y="682625"/>
            <a:ext cx="8453437" cy="611188"/>
            <a:chOff x="365760" y="682752"/>
            <a:chExt cx="8455152" cy="609600"/>
          </a:xfrm>
        </p:grpSpPr>
        <p:sp>
          <p:nvSpPr>
            <p:cNvPr id="44" name="Rounded Rectangle 43"/>
            <p:cNvSpPr/>
            <p:nvPr/>
          </p:nvSpPr>
          <p:spPr>
            <a:xfrm>
              <a:off x="539552" y="692696"/>
              <a:ext cx="8064896" cy="432048"/>
            </a:xfrm>
            <a:prstGeom prst="round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39700" dir="8760000" sx="102000" sy="102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0285" y="765088"/>
              <a:ext cx="7418305" cy="304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hu-HU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EEECE1"/>
                    </a:outerShdw>
                  </a:effectLst>
                  <a:latin typeface="Arial" charset="0"/>
                </a:rPr>
                <a:t>ZeekRewards, mely kiszámítható, biztos passzív jövedelmet biztosít!</a:t>
              </a:r>
              <a:endParaRPr lang="en-GB" sz="1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9" name="Oval 48"/>
          <p:cNvSpPr/>
          <p:nvPr/>
        </p:nvSpPr>
        <p:spPr>
          <a:xfrm>
            <a:off x="8532813" y="6308725"/>
            <a:ext cx="142875" cy="136525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59428" name="Picture 36" descr="Zeekle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5388" y="5400675"/>
            <a:ext cx="2400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stCxn id="5" idx="3"/>
          </p:cNvCxnSpPr>
          <p:nvPr/>
        </p:nvCxnSpPr>
        <p:spPr>
          <a:xfrm>
            <a:off x="8905875" y="728663"/>
            <a:ext cx="0" cy="51482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0825" y="692150"/>
            <a:ext cx="0" cy="51498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445" name="Group 47"/>
          <p:cNvGrpSpPr>
            <a:grpSpLocks/>
          </p:cNvGrpSpPr>
          <p:nvPr/>
        </p:nvGrpSpPr>
        <p:grpSpPr bwMode="auto">
          <a:xfrm>
            <a:off x="250825" y="260350"/>
            <a:ext cx="8642350" cy="6264275"/>
            <a:chOff x="251520" y="260648"/>
            <a:chExt cx="8640960" cy="6264696"/>
          </a:xfrm>
        </p:grpSpPr>
        <p:grpSp>
          <p:nvGrpSpPr>
            <p:cNvPr id="61446" name="Group 43"/>
            <p:cNvGrpSpPr>
              <a:grpSpLocks/>
            </p:cNvGrpSpPr>
            <p:nvPr/>
          </p:nvGrpSpPr>
          <p:grpSpPr bwMode="auto">
            <a:xfrm>
              <a:off x="251520" y="260648"/>
              <a:ext cx="8640960" cy="6264696"/>
              <a:chOff x="251520" y="260648"/>
              <a:chExt cx="8640960" cy="626469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251520" y="260648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20" y="5588656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1520" y="836950"/>
                <a:ext cx="8640960" cy="49676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cxnSp>
          <p:nvCxnSpPr>
            <p:cNvPr id="46" name="Straight Connector 45"/>
            <p:cNvCxnSpPr>
              <a:stCxn id="5" idx="3"/>
              <a:endCxn id="12" idx="3"/>
            </p:cNvCxnSpPr>
            <p:nvPr/>
          </p:nvCxnSpPr>
          <p:spPr>
            <a:xfrm>
              <a:off x="8892480" y="728992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51520" y="476563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52" name="Group 26"/>
          <p:cNvGrpSpPr>
            <a:grpSpLocks/>
          </p:cNvGrpSpPr>
          <p:nvPr/>
        </p:nvGrpSpPr>
        <p:grpSpPr bwMode="auto">
          <a:xfrm>
            <a:off x="395288" y="476250"/>
            <a:ext cx="8345487" cy="5905500"/>
            <a:chOff x="395536" y="476672"/>
            <a:chExt cx="8344544" cy="5904656"/>
          </a:xfrm>
        </p:grpSpPr>
        <p:grpSp>
          <p:nvGrpSpPr>
            <p:cNvPr id="61453" name="Group 22"/>
            <p:cNvGrpSpPr>
              <a:grpSpLocks/>
            </p:cNvGrpSpPr>
            <p:nvPr/>
          </p:nvGrpSpPr>
          <p:grpSpPr bwMode="auto">
            <a:xfrm>
              <a:off x="395536" y="476672"/>
              <a:ext cx="8344544" cy="5904656"/>
              <a:chOff x="395536" y="476672"/>
              <a:chExt cx="8344544" cy="5904656"/>
            </a:xfrm>
          </p:grpSpPr>
          <p:grpSp>
            <p:nvGrpSpPr>
              <p:cNvPr id="61454" name="Group 18"/>
              <p:cNvGrpSpPr>
                <a:grpSpLocks/>
              </p:cNvGrpSpPr>
              <p:nvPr/>
            </p:nvGrpSpPr>
            <p:grpSpPr bwMode="auto">
              <a:xfrm>
                <a:off x="395536" y="476672"/>
                <a:ext cx="8344544" cy="5904656"/>
                <a:chOff x="395536" y="476672"/>
                <a:chExt cx="8344544" cy="5904656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395536" y="476672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5536" y="5498804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395536" y="1019519"/>
                  <a:ext cx="8344544" cy="485705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  <p:cxnSp>
            <p:nvCxnSpPr>
              <p:cNvPr id="53" name="Straight Connector 52"/>
              <p:cNvCxnSpPr>
                <a:stCxn id="54" idx="1"/>
                <a:endCxn id="55" idx="1"/>
              </p:cNvCxnSpPr>
              <p:nvPr/>
            </p:nvCxnSpPr>
            <p:spPr>
              <a:xfrm rot="10800000" flipV="1">
                <a:off x="395536" y="917934"/>
                <a:ext cx="0" cy="5022132"/>
              </a:xfrm>
              <a:prstGeom prst="line">
                <a:avLst/>
              </a:prstGeom>
              <a:ln w="28575">
                <a:solidFill>
                  <a:srgbClr val="7777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stCxn id="54" idx="3"/>
              <a:endCxn id="55" idx="3"/>
            </p:cNvCxnSpPr>
            <p:nvPr/>
          </p:nvCxnSpPr>
          <p:spPr>
            <a:xfrm>
              <a:off x="8740080" y="917934"/>
              <a:ext cx="0" cy="5022132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611311" y="1481609"/>
            <a:ext cx="7919823" cy="42484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55650" y="1773238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i="1" dirty="0"/>
              <a:t>2001 júniusában </a:t>
            </a:r>
            <a:r>
              <a:rPr lang="hu-HU" i="1" dirty="0" smtClean="0"/>
              <a:t>indult </a:t>
            </a:r>
            <a:r>
              <a:rPr lang="hu-HU" i="1" dirty="0"/>
              <a:t>Free </a:t>
            </a:r>
            <a:r>
              <a:rPr lang="hu-HU" i="1" dirty="0" err="1"/>
              <a:t>Store</a:t>
            </a:r>
            <a:r>
              <a:rPr lang="hu-HU" i="1" dirty="0"/>
              <a:t> néven egy </a:t>
            </a:r>
            <a:r>
              <a:rPr lang="hu-HU" b="1" i="1" dirty="0"/>
              <a:t>partnerprogram</a:t>
            </a:r>
            <a:r>
              <a:rPr lang="hu-HU" i="1" dirty="0"/>
              <a:t>, </a:t>
            </a:r>
            <a:r>
              <a:rPr lang="hu-HU" i="1" dirty="0" smtClean="0"/>
              <a:t>melynek</a:t>
            </a:r>
            <a:endParaRPr lang="en-US" i="1" dirty="0"/>
          </a:p>
          <a:p>
            <a:pPr algn="ctr"/>
            <a:r>
              <a:rPr lang="en-US" i="1" dirty="0"/>
              <a:t>2011 </a:t>
            </a:r>
            <a:r>
              <a:rPr lang="en-US" i="1" dirty="0" err="1"/>
              <a:t>januártól</a:t>
            </a:r>
            <a:r>
              <a:rPr lang="en-US" i="1" dirty="0"/>
              <a:t>, a </a:t>
            </a:r>
            <a:r>
              <a:rPr lang="en-US" i="1" dirty="0" err="1" smtClean="0"/>
              <a:t>továbbfejlesztett</a:t>
            </a:r>
            <a:r>
              <a:rPr lang="en-US" i="1" dirty="0" smtClean="0"/>
              <a:t> </a:t>
            </a:r>
            <a:r>
              <a:rPr lang="en-US" i="1" dirty="0" err="1"/>
              <a:t>változata</a:t>
            </a:r>
            <a:r>
              <a:rPr lang="en-US" i="1" dirty="0"/>
              <a:t> a </a:t>
            </a:r>
            <a:r>
              <a:rPr lang="en-US" b="1" i="1" dirty="0" err="1"/>
              <a:t>ZeekRewards</a:t>
            </a:r>
            <a:r>
              <a:rPr lang="en-US" i="1" dirty="0"/>
              <a:t>!</a:t>
            </a:r>
            <a:r>
              <a:rPr lang="hu-HU" dirty="0"/>
              <a:t> </a:t>
            </a:r>
            <a:endParaRPr lang="en-GB" dirty="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52463" y="4191000"/>
            <a:ext cx="788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>
                <a:solidFill>
                  <a:srgbClr val="000000"/>
                </a:solidFill>
              </a:rPr>
              <a:t> </a:t>
            </a:r>
            <a:r>
              <a:rPr lang="hu-HU" sz="2400" b="1"/>
              <a:t>A </a:t>
            </a:r>
            <a:r>
              <a:rPr lang="hu-HU" sz="2400" b="1">
                <a:solidFill>
                  <a:srgbClr val="FF6600"/>
                </a:solidFill>
              </a:rPr>
              <a:t>ZeekRewards</a:t>
            </a:r>
            <a:r>
              <a:rPr lang="hu-HU" sz="2400" b="1"/>
              <a:t> olyan </a:t>
            </a:r>
            <a:r>
              <a:rPr lang="hu-HU" sz="2400" b="1" i="1"/>
              <a:t>partnerprogram</a:t>
            </a:r>
            <a:r>
              <a:rPr lang="hu-HU" sz="2400" b="1"/>
              <a:t>, amely az internetes áruházhálózat, a </a:t>
            </a:r>
            <a:r>
              <a:rPr lang="hu-HU" sz="2400" b="1">
                <a:solidFill>
                  <a:srgbClr val="4099EA"/>
                </a:solidFill>
              </a:rPr>
              <a:t>Zeekler.com</a:t>
            </a:r>
            <a:r>
              <a:rPr lang="hu-HU" sz="2400" b="1"/>
              <a:t> egyik ágazata.</a:t>
            </a:r>
            <a:r>
              <a:rPr lang="hu-HU" sz="2400"/>
              <a:t> </a:t>
            </a:r>
            <a:endParaRPr lang="en-GB" sz="2400"/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366713" y="682625"/>
            <a:ext cx="8453437" cy="611188"/>
            <a:chOff x="365760" y="682752"/>
            <a:chExt cx="8455152" cy="609600"/>
          </a:xfrm>
        </p:grpSpPr>
        <p:sp>
          <p:nvSpPr>
            <p:cNvPr id="44" name="Rounded Rectangle 43"/>
            <p:cNvSpPr/>
            <p:nvPr/>
          </p:nvSpPr>
          <p:spPr>
            <a:xfrm>
              <a:off x="539552" y="692696"/>
              <a:ext cx="8064896" cy="432048"/>
            </a:xfrm>
            <a:prstGeom prst="round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39700" dir="8760000" sx="102000" sy="102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0285" y="765088"/>
              <a:ext cx="7418305" cy="304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hu-HU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EEECE1"/>
                    </a:outerShdw>
                  </a:effectLst>
                  <a:latin typeface="Arial" charset="0"/>
                </a:rPr>
                <a:t>ZeekRewards, mely kiszámítható, biztos passzív jövedelmet biztosít!</a:t>
              </a:r>
              <a:endParaRPr lang="en-GB" sz="1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9" name="Oval 48"/>
          <p:cNvSpPr/>
          <p:nvPr/>
        </p:nvSpPr>
        <p:spPr>
          <a:xfrm>
            <a:off x="8532813" y="6308725"/>
            <a:ext cx="142875" cy="136525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61472" name="Picture 32" descr="Zeekle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5388" y="5400675"/>
            <a:ext cx="2400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3" name="Picture 33" descr="Zeekrewards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67075" y="3024188"/>
            <a:ext cx="2609850" cy="80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stCxn id="5" idx="3"/>
          </p:cNvCxnSpPr>
          <p:nvPr/>
        </p:nvCxnSpPr>
        <p:spPr>
          <a:xfrm>
            <a:off x="8905875" y="728663"/>
            <a:ext cx="0" cy="51482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0825" y="692150"/>
            <a:ext cx="0" cy="51498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493" name="Group 47"/>
          <p:cNvGrpSpPr>
            <a:grpSpLocks/>
          </p:cNvGrpSpPr>
          <p:nvPr/>
        </p:nvGrpSpPr>
        <p:grpSpPr bwMode="auto">
          <a:xfrm>
            <a:off x="250825" y="260350"/>
            <a:ext cx="8642350" cy="6264275"/>
            <a:chOff x="251520" y="260648"/>
            <a:chExt cx="8640960" cy="6264696"/>
          </a:xfrm>
        </p:grpSpPr>
        <p:grpSp>
          <p:nvGrpSpPr>
            <p:cNvPr id="63494" name="Group 43"/>
            <p:cNvGrpSpPr>
              <a:grpSpLocks/>
            </p:cNvGrpSpPr>
            <p:nvPr/>
          </p:nvGrpSpPr>
          <p:grpSpPr bwMode="auto">
            <a:xfrm>
              <a:off x="251520" y="260648"/>
              <a:ext cx="8640960" cy="6264696"/>
              <a:chOff x="251520" y="260648"/>
              <a:chExt cx="8640960" cy="626469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251520" y="260648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20" y="5588656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1520" y="836950"/>
                <a:ext cx="8640960" cy="49676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cxnSp>
          <p:nvCxnSpPr>
            <p:cNvPr id="46" name="Straight Connector 45"/>
            <p:cNvCxnSpPr>
              <a:stCxn id="5" idx="3"/>
              <a:endCxn id="12" idx="3"/>
            </p:cNvCxnSpPr>
            <p:nvPr/>
          </p:nvCxnSpPr>
          <p:spPr>
            <a:xfrm>
              <a:off x="8892480" y="728992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51520" y="476563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500" name="Group 26"/>
          <p:cNvGrpSpPr>
            <a:grpSpLocks/>
          </p:cNvGrpSpPr>
          <p:nvPr/>
        </p:nvGrpSpPr>
        <p:grpSpPr bwMode="auto">
          <a:xfrm>
            <a:off x="395288" y="476250"/>
            <a:ext cx="8345487" cy="5905500"/>
            <a:chOff x="395536" y="476672"/>
            <a:chExt cx="8344544" cy="5904656"/>
          </a:xfrm>
        </p:grpSpPr>
        <p:grpSp>
          <p:nvGrpSpPr>
            <p:cNvPr id="63501" name="Group 22"/>
            <p:cNvGrpSpPr>
              <a:grpSpLocks/>
            </p:cNvGrpSpPr>
            <p:nvPr/>
          </p:nvGrpSpPr>
          <p:grpSpPr bwMode="auto">
            <a:xfrm>
              <a:off x="395536" y="476672"/>
              <a:ext cx="8344544" cy="5904656"/>
              <a:chOff x="395536" y="476672"/>
              <a:chExt cx="8344544" cy="5904656"/>
            </a:xfrm>
          </p:grpSpPr>
          <p:grpSp>
            <p:nvGrpSpPr>
              <p:cNvPr id="63502" name="Group 18"/>
              <p:cNvGrpSpPr>
                <a:grpSpLocks/>
              </p:cNvGrpSpPr>
              <p:nvPr/>
            </p:nvGrpSpPr>
            <p:grpSpPr bwMode="auto">
              <a:xfrm>
                <a:off x="395536" y="476672"/>
                <a:ext cx="8344544" cy="5904656"/>
                <a:chOff x="395536" y="476672"/>
                <a:chExt cx="8344544" cy="5904656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395536" y="476672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5536" y="5498804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395536" y="1019519"/>
                  <a:ext cx="8344544" cy="485705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  <p:cxnSp>
            <p:nvCxnSpPr>
              <p:cNvPr id="53" name="Straight Connector 52"/>
              <p:cNvCxnSpPr>
                <a:stCxn id="54" idx="1"/>
                <a:endCxn id="55" idx="1"/>
              </p:cNvCxnSpPr>
              <p:nvPr/>
            </p:nvCxnSpPr>
            <p:spPr>
              <a:xfrm rot="10800000" flipV="1">
                <a:off x="395536" y="917934"/>
                <a:ext cx="0" cy="5022132"/>
              </a:xfrm>
              <a:prstGeom prst="line">
                <a:avLst/>
              </a:prstGeom>
              <a:ln w="28575">
                <a:solidFill>
                  <a:srgbClr val="7777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stCxn id="54" idx="3"/>
              <a:endCxn id="55" idx="3"/>
            </p:cNvCxnSpPr>
            <p:nvPr/>
          </p:nvCxnSpPr>
          <p:spPr>
            <a:xfrm>
              <a:off x="8740080" y="917934"/>
              <a:ext cx="0" cy="5022132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611311" y="1481609"/>
            <a:ext cx="7919823" cy="42484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27088" y="2924175"/>
            <a:ext cx="763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b="1" dirty="0">
                <a:solidFill>
                  <a:srgbClr val="FF0000"/>
                </a:solidFill>
              </a:rPr>
              <a:t>II. Miért jó a partnerprogramban részt venni?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55650" y="1798633"/>
            <a:ext cx="76327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dirty="0">
                <a:solidFill>
                  <a:srgbClr val="FF0000"/>
                </a:solidFill>
              </a:rPr>
              <a:t>I. Mi a </a:t>
            </a:r>
            <a:r>
              <a:rPr lang="hu-HU" b="1" dirty="0" err="1">
                <a:solidFill>
                  <a:srgbClr val="FF0000"/>
                </a:solidFill>
              </a:rPr>
              <a:t>ZeekRewards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feladata?</a:t>
            </a:r>
            <a:endParaRPr lang="hu-HU" b="1" dirty="0">
              <a:solidFill>
                <a:srgbClr val="FF0000"/>
              </a:solidFill>
            </a:endParaRPr>
          </a:p>
          <a:p>
            <a:pPr marL="457200" indent="-457200"/>
            <a:r>
              <a:rPr lang="hu-HU" b="1" dirty="0"/>
              <a:t>Különböző online aukciós oldalakra ad licitjogot! Ilyen pl. a </a:t>
            </a:r>
            <a:r>
              <a:rPr lang="hu-HU" b="1" dirty="0" err="1">
                <a:solidFill>
                  <a:srgbClr val="4099EA"/>
                </a:solidFill>
              </a:rPr>
              <a:t>Zeekler</a:t>
            </a:r>
            <a:r>
              <a:rPr lang="hu-HU" b="1" dirty="0"/>
              <a:t> is!</a:t>
            </a:r>
          </a:p>
          <a:p>
            <a:pPr marL="457200" indent="-457200"/>
            <a:r>
              <a:rPr lang="hu-HU" b="1" dirty="0"/>
              <a:t>Ide lehet partnerként bejelentkezni!</a:t>
            </a:r>
            <a:r>
              <a:rPr lang="hu-HU" dirty="0"/>
              <a:t> </a:t>
            </a:r>
            <a:endParaRPr lang="en-GB" dirty="0"/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366713" y="682625"/>
            <a:ext cx="8453437" cy="611188"/>
            <a:chOff x="365760" y="682752"/>
            <a:chExt cx="8455152" cy="609600"/>
          </a:xfrm>
        </p:grpSpPr>
        <p:sp>
          <p:nvSpPr>
            <p:cNvPr id="44" name="Rounded Rectangle 43"/>
            <p:cNvSpPr/>
            <p:nvPr/>
          </p:nvSpPr>
          <p:spPr>
            <a:xfrm>
              <a:off x="539552" y="692696"/>
              <a:ext cx="8064896" cy="432048"/>
            </a:xfrm>
            <a:prstGeom prst="round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39700" dir="8760000" sx="102000" sy="102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0285" y="765088"/>
              <a:ext cx="7418305" cy="304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hu-HU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EEECE1"/>
                    </a:outerShdw>
                  </a:effectLst>
                  <a:latin typeface="Arial" charset="0"/>
                </a:rPr>
                <a:t>ZeekRewards, mely kiszámítható, biztos passzív jövedelmet biztosít!</a:t>
              </a:r>
              <a:endParaRPr lang="en-GB" sz="1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9" name="Oval 48"/>
          <p:cNvSpPr/>
          <p:nvPr/>
        </p:nvSpPr>
        <p:spPr>
          <a:xfrm>
            <a:off x="8532813" y="6308725"/>
            <a:ext cx="142875" cy="136525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63521" name="Picture 33" descr="Zeekreward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5543550"/>
            <a:ext cx="2609850" cy="809625"/>
          </a:xfrm>
          <a:prstGeom prst="rect">
            <a:avLst/>
          </a:prstGeom>
          <a:noFill/>
        </p:spPr>
      </p:pic>
      <p:sp>
        <p:nvSpPr>
          <p:cNvPr id="2" name="TextBox 35"/>
          <p:cNvSpPr txBox="1">
            <a:spLocks noChangeArrowheads="1"/>
          </p:cNvSpPr>
          <p:nvPr/>
        </p:nvSpPr>
        <p:spPr bwMode="auto">
          <a:xfrm>
            <a:off x="755650" y="3219450"/>
            <a:ext cx="7632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Napi nyereségrészesedés, hozam!</a:t>
            </a:r>
          </a:p>
          <a:p>
            <a:pPr marL="457200" indent="-457200" algn="ctr"/>
            <a:r>
              <a:rPr lang="hu-HU" dirty="0"/>
              <a:t>A résztvevők </a:t>
            </a:r>
            <a:r>
              <a:rPr lang="hu-HU" b="1" dirty="0"/>
              <a:t>külön ajánlói honlapot kapnak</a:t>
            </a:r>
            <a:r>
              <a:rPr lang="hu-HU" dirty="0"/>
              <a:t>, amelyeknek hirdetéséért </a:t>
            </a:r>
            <a:r>
              <a:rPr lang="hu-HU" b="1" dirty="0"/>
              <a:t>részesülnek a cég napi nettó bevételébő</a:t>
            </a:r>
            <a:r>
              <a:rPr lang="hu-HU" dirty="0"/>
              <a:t>l!</a:t>
            </a:r>
          </a:p>
        </p:txBody>
      </p:sp>
      <p:sp>
        <p:nvSpPr>
          <p:cNvPr id="3" name="TextBox 35"/>
          <p:cNvSpPr txBox="1">
            <a:spLocks noChangeArrowheads="1"/>
          </p:cNvSpPr>
          <p:nvPr/>
        </p:nvSpPr>
        <p:spPr bwMode="auto">
          <a:xfrm>
            <a:off x="755650" y="4154488"/>
            <a:ext cx="76327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hu-HU" sz="2000"/>
              <a:t>A program résztvevői </a:t>
            </a:r>
            <a:r>
              <a:rPr lang="hu-HU" sz="2000" b="1"/>
              <a:t>kedvezménnyel </a:t>
            </a:r>
            <a:r>
              <a:rPr lang="hu-HU" sz="2000"/>
              <a:t>vásárolhatnak is !</a:t>
            </a:r>
            <a:endParaRPr lang="hu-HU" sz="2000" b="1"/>
          </a:p>
          <a:p>
            <a:pPr marL="457200" indent="-457200" algn="ctr"/>
            <a:r>
              <a:rPr lang="hu-HU" b="1"/>
              <a:t>(lehet vásárolni, de nem kötelező)</a:t>
            </a:r>
            <a:endParaRPr lang="hu-HU"/>
          </a:p>
        </p:txBody>
      </p:sp>
      <p:sp>
        <p:nvSpPr>
          <p:cNvPr id="4" name="TextBox 35"/>
          <p:cNvSpPr txBox="1">
            <a:spLocks noChangeArrowheads="1"/>
          </p:cNvSpPr>
          <p:nvPr/>
        </p:nvSpPr>
        <p:spPr bwMode="auto">
          <a:xfrm>
            <a:off x="755650" y="4875213"/>
            <a:ext cx="774544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Tx/>
              <a:buChar char="•"/>
            </a:pPr>
            <a:r>
              <a:rPr lang="hu-HU" sz="2000" dirty="0"/>
              <a:t>Saját termékeket is lehet az ajánlói honlap segítségével </a:t>
            </a:r>
            <a:r>
              <a:rPr lang="hu-HU" sz="2000" b="1" dirty="0"/>
              <a:t>értékesíteni.</a:t>
            </a:r>
          </a:p>
          <a:p>
            <a:pPr marL="457200" indent="-457200" algn="ctr"/>
            <a:r>
              <a:rPr lang="hu-HU" b="1" dirty="0"/>
              <a:t>(lehet terméket értékesíteni, de nem kötelező)</a:t>
            </a:r>
            <a:r>
              <a:rPr lang="hu-HU" dirty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9" grpId="0" animBg="1"/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stCxn id="5" idx="3"/>
          </p:cNvCxnSpPr>
          <p:nvPr/>
        </p:nvCxnSpPr>
        <p:spPr>
          <a:xfrm>
            <a:off x="8905875" y="728663"/>
            <a:ext cx="0" cy="51482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0825" y="692150"/>
            <a:ext cx="0" cy="51498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541" name="Group 47"/>
          <p:cNvGrpSpPr>
            <a:grpSpLocks/>
          </p:cNvGrpSpPr>
          <p:nvPr/>
        </p:nvGrpSpPr>
        <p:grpSpPr bwMode="auto">
          <a:xfrm>
            <a:off x="250825" y="260350"/>
            <a:ext cx="8642350" cy="6264275"/>
            <a:chOff x="251520" y="260648"/>
            <a:chExt cx="8640960" cy="6264696"/>
          </a:xfrm>
        </p:grpSpPr>
        <p:grpSp>
          <p:nvGrpSpPr>
            <p:cNvPr id="65542" name="Group 43"/>
            <p:cNvGrpSpPr>
              <a:grpSpLocks/>
            </p:cNvGrpSpPr>
            <p:nvPr/>
          </p:nvGrpSpPr>
          <p:grpSpPr bwMode="auto">
            <a:xfrm>
              <a:off x="251520" y="260648"/>
              <a:ext cx="8640960" cy="6264696"/>
              <a:chOff x="251520" y="260648"/>
              <a:chExt cx="8640960" cy="626469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251520" y="260648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20" y="5588656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1520" y="836950"/>
                <a:ext cx="8640960" cy="49676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cxnSp>
          <p:nvCxnSpPr>
            <p:cNvPr id="46" name="Straight Connector 45"/>
            <p:cNvCxnSpPr>
              <a:stCxn id="5" idx="3"/>
              <a:endCxn id="12" idx="3"/>
            </p:cNvCxnSpPr>
            <p:nvPr/>
          </p:nvCxnSpPr>
          <p:spPr>
            <a:xfrm>
              <a:off x="8892480" y="728992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51520" y="476563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548" name="Group 26"/>
          <p:cNvGrpSpPr>
            <a:grpSpLocks/>
          </p:cNvGrpSpPr>
          <p:nvPr/>
        </p:nvGrpSpPr>
        <p:grpSpPr bwMode="auto">
          <a:xfrm>
            <a:off x="395288" y="476250"/>
            <a:ext cx="8345487" cy="5905500"/>
            <a:chOff x="395536" y="476672"/>
            <a:chExt cx="8344544" cy="5904656"/>
          </a:xfrm>
        </p:grpSpPr>
        <p:grpSp>
          <p:nvGrpSpPr>
            <p:cNvPr id="65549" name="Group 22"/>
            <p:cNvGrpSpPr>
              <a:grpSpLocks/>
            </p:cNvGrpSpPr>
            <p:nvPr/>
          </p:nvGrpSpPr>
          <p:grpSpPr bwMode="auto">
            <a:xfrm>
              <a:off x="395536" y="476672"/>
              <a:ext cx="8344544" cy="5904656"/>
              <a:chOff x="395536" y="476672"/>
              <a:chExt cx="8344544" cy="5904656"/>
            </a:xfrm>
          </p:grpSpPr>
          <p:grpSp>
            <p:nvGrpSpPr>
              <p:cNvPr id="65550" name="Group 18"/>
              <p:cNvGrpSpPr>
                <a:grpSpLocks/>
              </p:cNvGrpSpPr>
              <p:nvPr/>
            </p:nvGrpSpPr>
            <p:grpSpPr bwMode="auto">
              <a:xfrm>
                <a:off x="395536" y="476672"/>
                <a:ext cx="8344544" cy="5904656"/>
                <a:chOff x="395536" y="476672"/>
                <a:chExt cx="8344544" cy="5904656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395536" y="476672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5536" y="5498804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395536" y="1019519"/>
                  <a:ext cx="8344544" cy="485705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  <p:cxnSp>
            <p:nvCxnSpPr>
              <p:cNvPr id="53" name="Straight Connector 52"/>
              <p:cNvCxnSpPr>
                <a:stCxn id="54" idx="1"/>
                <a:endCxn id="55" idx="1"/>
              </p:cNvCxnSpPr>
              <p:nvPr/>
            </p:nvCxnSpPr>
            <p:spPr>
              <a:xfrm rot="10800000" flipV="1">
                <a:off x="395536" y="917934"/>
                <a:ext cx="0" cy="5022132"/>
              </a:xfrm>
              <a:prstGeom prst="line">
                <a:avLst/>
              </a:prstGeom>
              <a:ln w="28575">
                <a:solidFill>
                  <a:srgbClr val="7777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stCxn id="54" idx="3"/>
              <a:endCxn id="55" idx="3"/>
            </p:cNvCxnSpPr>
            <p:nvPr/>
          </p:nvCxnSpPr>
          <p:spPr>
            <a:xfrm>
              <a:off x="8740080" y="917934"/>
              <a:ext cx="0" cy="5022132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611311" y="1481609"/>
            <a:ext cx="7919823" cy="42484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27088" y="2205038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hu-HU" b="1"/>
              <a:t>A </a:t>
            </a:r>
            <a:r>
              <a:rPr lang="hu-HU" b="1">
                <a:solidFill>
                  <a:srgbClr val="FF6600"/>
                </a:solidFill>
              </a:rPr>
              <a:t>ZeekRewards</a:t>
            </a:r>
            <a:r>
              <a:rPr lang="hu-HU" b="1"/>
              <a:t> partnerprogram aktív tagjai részesednek a cég napi nyereségéből!</a:t>
            </a:r>
            <a:r>
              <a:rPr lang="hu-HU"/>
              <a:t>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55650" y="177323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b="1">
                <a:solidFill>
                  <a:srgbClr val="FF0000"/>
                </a:solidFill>
              </a:rPr>
              <a:t>III. Hogyan működik a partnerprogram?</a:t>
            </a:r>
            <a:r>
              <a:rPr lang="hu-HU">
                <a:solidFill>
                  <a:srgbClr val="FF0000"/>
                </a:solidFill>
              </a:rPr>
              <a:t> </a:t>
            </a:r>
            <a:endParaRPr lang="en-GB"/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366713" y="682625"/>
            <a:ext cx="8453437" cy="611188"/>
            <a:chOff x="365760" y="682752"/>
            <a:chExt cx="8455152" cy="609600"/>
          </a:xfrm>
        </p:grpSpPr>
        <p:sp>
          <p:nvSpPr>
            <p:cNvPr id="44" name="Rounded Rectangle 43"/>
            <p:cNvSpPr/>
            <p:nvPr/>
          </p:nvSpPr>
          <p:spPr>
            <a:xfrm>
              <a:off x="539552" y="692696"/>
              <a:ext cx="8064896" cy="432048"/>
            </a:xfrm>
            <a:prstGeom prst="round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39700" dir="8760000" sx="102000" sy="102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0285" y="765088"/>
              <a:ext cx="7418305" cy="304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hu-HU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EEECE1"/>
                    </a:outerShdw>
                  </a:effectLst>
                  <a:latin typeface="Arial" charset="0"/>
                </a:rPr>
                <a:t>ZeekRewards, mely kiszámítható, biztos passzív jövedelmet biztosít!</a:t>
              </a:r>
              <a:endParaRPr lang="en-GB" sz="1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9" name="Oval 48"/>
          <p:cNvSpPr/>
          <p:nvPr/>
        </p:nvSpPr>
        <p:spPr>
          <a:xfrm>
            <a:off x="8532813" y="6308725"/>
            <a:ext cx="142875" cy="136525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65567" name="Picture 31" descr="Zeekreward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5543550"/>
            <a:ext cx="2609850" cy="809625"/>
          </a:xfrm>
          <a:prstGeom prst="rect">
            <a:avLst/>
          </a:prstGeom>
          <a:noFill/>
        </p:spPr>
      </p:pic>
      <p:sp>
        <p:nvSpPr>
          <p:cNvPr id="2" name="TextBox 35"/>
          <p:cNvSpPr txBox="1">
            <a:spLocks noChangeArrowheads="1"/>
          </p:cNvSpPr>
          <p:nvPr/>
        </p:nvSpPr>
        <p:spPr bwMode="auto">
          <a:xfrm>
            <a:off x="755650" y="2900363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sz="2400" b="1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Kiszámítható biztos, passzív jövedelmet biztosít!</a:t>
            </a:r>
          </a:p>
        </p:txBody>
      </p:sp>
      <p:sp>
        <p:nvSpPr>
          <p:cNvPr id="3" name="TextBox 35"/>
          <p:cNvSpPr txBox="1">
            <a:spLocks noChangeArrowheads="1"/>
          </p:cNvSpPr>
          <p:nvPr/>
        </p:nvSpPr>
        <p:spPr bwMode="auto">
          <a:xfrm>
            <a:off x="755650" y="3521075"/>
            <a:ext cx="76327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hu-HU" b="1" dirty="0"/>
              <a:t>A </a:t>
            </a:r>
            <a:r>
              <a:rPr lang="hu-HU" b="1" dirty="0" err="1" smtClean="0">
                <a:solidFill>
                  <a:srgbClr val="4099EA"/>
                </a:solidFill>
              </a:rPr>
              <a:t>Zeekler</a:t>
            </a:r>
            <a:r>
              <a:rPr lang="hu-HU" b="1" dirty="0" smtClean="0"/>
              <a:t> </a:t>
            </a:r>
            <a:r>
              <a:rPr lang="hu-HU" b="1" dirty="0" err="1"/>
              <a:t>a</a:t>
            </a:r>
            <a:r>
              <a:rPr lang="hu-HU" b="1" dirty="0"/>
              <a:t> hét minden napján a napi, nettó profitjának </a:t>
            </a:r>
            <a:r>
              <a:rPr lang="hu-HU" b="1" dirty="0">
                <a:solidFill>
                  <a:srgbClr val="FF0000"/>
                </a:solidFill>
              </a:rPr>
              <a:t>50%</a:t>
            </a:r>
            <a:r>
              <a:rPr lang="hu-HU" b="1" dirty="0"/>
              <a:t>-át visszaosztja azok között, akik segítik az aukciós oldalakat naponta népszerűsíteni, a partnerprogram keretében.</a:t>
            </a:r>
            <a:r>
              <a:rPr lang="hu-HU" dirty="0"/>
              <a:t> </a:t>
            </a:r>
          </a:p>
        </p:txBody>
      </p:sp>
      <p:sp>
        <p:nvSpPr>
          <p:cNvPr id="4" name="TextBox 35"/>
          <p:cNvSpPr txBox="1">
            <a:spLocks noChangeArrowheads="1"/>
          </p:cNvSpPr>
          <p:nvPr/>
        </p:nvSpPr>
        <p:spPr bwMode="auto">
          <a:xfrm>
            <a:off x="755650" y="4724400"/>
            <a:ext cx="7632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sz="2000" b="1" dirty="0">
                <a:solidFill>
                  <a:schemeClr val="hlink"/>
                </a:solidFill>
              </a:rPr>
              <a:t>A cég </a:t>
            </a:r>
            <a:r>
              <a:rPr lang="hu-HU" sz="2000" b="1" dirty="0" smtClean="0">
                <a:solidFill>
                  <a:schemeClr val="hlink"/>
                </a:solidFill>
              </a:rPr>
              <a:t>profitját </a:t>
            </a:r>
            <a:r>
              <a:rPr lang="hu-HU" sz="2000" b="1" dirty="0">
                <a:solidFill>
                  <a:schemeClr val="hlink"/>
                </a:solidFill>
              </a:rPr>
              <a:t>óránként 3000 </a:t>
            </a:r>
            <a:r>
              <a:rPr lang="hu-HU" sz="2000" b="1" dirty="0" smtClean="0">
                <a:solidFill>
                  <a:schemeClr val="hlink"/>
                </a:solidFill>
              </a:rPr>
              <a:t>– 6000 dollár </a:t>
            </a:r>
            <a:r>
              <a:rPr lang="hu-HU" sz="2000" b="1" dirty="0">
                <a:solidFill>
                  <a:schemeClr val="hlink"/>
                </a:solidFill>
              </a:rPr>
              <a:t>közötti összegre </a:t>
            </a:r>
            <a:r>
              <a:rPr lang="hu-HU" sz="2000" b="1" dirty="0" smtClean="0">
                <a:solidFill>
                  <a:schemeClr val="hlink"/>
                </a:solidFill>
              </a:rPr>
              <a:t>becsülik!</a:t>
            </a:r>
            <a:r>
              <a:rPr lang="hu-HU" sz="2000" dirty="0" smtClean="0">
                <a:solidFill>
                  <a:schemeClr val="hlink"/>
                </a:solidFill>
              </a:rPr>
              <a:t> </a:t>
            </a:r>
            <a:endParaRPr lang="en-GB" sz="20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9" grpId="0" animBg="1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stCxn id="5" idx="3"/>
          </p:cNvCxnSpPr>
          <p:nvPr/>
        </p:nvCxnSpPr>
        <p:spPr>
          <a:xfrm>
            <a:off x="8905875" y="728663"/>
            <a:ext cx="0" cy="51482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0825" y="692150"/>
            <a:ext cx="0" cy="51498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589" name="Group 47"/>
          <p:cNvGrpSpPr>
            <a:grpSpLocks/>
          </p:cNvGrpSpPr>
          <p:nvPr/>
        </p:nvGrpSpPr>
        <p:grpSpPr bwMode="auto">
          <a:xfrm>
            <a:off x="250825" y="260350"/>
            <a:ext cx="8642350" cy="6264275"/>
            <a:chOff x="251520" y="260648"/>
            <a:chExt cx="8640960" cy="6264696"/>
          </a:xfrm>
        </p:grpSpPr>
        <p:grpSp>
          <p:nvGrpSpPr>
            <p:cNvPr id="67590" name="Group 43"/>
            <p:cNvGrpSpPr>
              <a:grpSpLocks/>
            </p:cNvGrpSpPr>
            <p:nvPr/>
          </p:nvGrpSpPr>
          <p:grpSpPr bwMode="auto">
            <a:xfrm>
              <a:off x="251520" y="260648"/>
              <a:ext cx="8640960" cy="6264696"/>
              <a:chOff x="251520" y="260648"/>
              <a:chExt cx="8640960" cy="626469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251520" y="260648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20" y="5588656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1520" y="836950"/>
                <a:ext cx="8640960" cy="49676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cxnSp>
          <p:nvCxnSpPr>
            <p:cNvPr id="46" name="Straight Connector 45"/>
            <p:cNvCxnSpPr>
              <a:stCxn id="5" idx="3"/>
              <a:endCxn id="12" idx="3"/>
            </p:cNvCxnSpPr>
            <p:nvPr/>
          </p:nvCxnSpPr>
          <p:spPr>
            <a:xfrm>
              <a:off x="8892480" y="728992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51520" y="476563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596" name="Group 26"/>
          <p:cNvGrpSpPr>
            <a:grpSpLocks/>
          </p:cNvGrpSpPr>
          <p:nvPr/>
        </p:nvGrpSpPr>
        <p:grpSpPr bwMode="auto">
          <a:xfrm>
            <a:off x="395288" y="476250"/>
            <a:ext cx="8345487" cy="5905500"/>
            <a:chOff x="395536" y="476672"/>
            <a:chExt cx="8344544" cy="5904656"/>
          </a:xfrm>
        </p:grpSpPr>
        <p:grpSp>
          <p:nvGrpSpPr>
            <p:cNvPr id="67597" name="Group 22"/>
            <p:cNvGrpSpPr>
              <a:grpSpLocks/>
            </p:cNvGrpSpPr>
            <p:nvPr/>
          </p:nvGrpSpPr>
          <p:grpSpPr bwMode="auto">
            <a:xfrm>
              <a:off x="395536" y="476672"/>
              <a:ext cx="8344544" cy="5904656"/>
              <a:chOff x="395536" y="476672"/>
              <a:chExt cx="8344544" cy="5904656"/>
            </a:xfrm>
          </p:grpSpPr>
          <p:grpSp>
            <p:nvGrpSpPr>
              <p:cNvPr id="67598" name="Group 18"/>
              <p:cNvGrpSpPr>
                <a:grpSpLocks/>
              </p:cNvGrpSpPr>
              <p:nvPr/>
            </p:nvGrpSpPr>
            <p:grpSpPr bwMode="auto">
              <a:xfrm>
                <a:off x="395536" y="476672"/>
                <a:ext cx="8344544" cy="5904656"/>
                <a:chOff x="395536" y="476672"/>
                <a:chExt cx="8344544" cy="5904656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395536" y="476672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5536" y="5498804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395536" y="1019519"/>
                  <a:ext cx="8344544" cy="485705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  <p:cxnSp>
            <p:nvCxnSpPr>
              <p:cNvPr id="53" name="Straight Connector 52"/>
              <p:cNvCxnSpPr>
                <a:stCxn id="54" idx="1"/>
                <a:endCxn id="55" idx="1"/>
              </p:cNvCxnSpPr>
              <p:nvPr/>
            </p:nvCxnSpPr>
            <p:spPr>
              <a:xfrm rot="10800000" flipV="1">
                <a:off x="395536" y="917934"/>
                <a:ext cx="0" cy="5022132"/>
              </a:xfrm>
              <a:prstGeom prst="line">
                <a:avLst/>
              </a:prstGeom>
              <a:ln w="28575">
                <a:solidFill>
                  <a:srgbClr val="7777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stCxn id="54" idx="3"/>
              <a:endCxn id="55" idx="3"/>
            </p:cNvCxnSpPr>
            <p:nvPr/>
          </p:nvCxnSpPr>
          <p:spPr>
            <a:xfrm>
              <a:off x="8740080" y="917934"/>
              <a:ext cx="0" cy="5022132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611311" y="1410171"/>
            <a:ext cx="7919823" cy="424847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27088" y="2205038"/>
            <a:ext cx="76327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hu-HU" b="1" i="1"/>
              <a:t>Példa</a:t>
            </a:r>
            <a:r>
              <a:rPr lang="hu-HU" i="1"/>
              <a:t>: Egy </a:t>
            </a:r>
            <a:r>
              <a:rPr lang="hu-HU" b="1" i="1"/>
              <a:t>100$-os LCD Tv</a:t>
            </a:r>
            <a:r>
              <a:rPr lang="hu-HU" i="1"/>
              <a:t>, melynek kikiáltási ára </a:t>
            </a:r>
            <a:r>
              <a:rPr lang="hu-HU" b="1" i="1"/>
              <a:t>0,01$.</a:t>
            </a:r>
            <a:r>
              <a:rPr lang="hu-HU" i="1"/>
              <a:t> Minden egyes licitnél a termék ára </a:t>
            </a:r>
            <a:r>
              <a:rPr lang="hu-HU" b="1" i="1"/>
              <a:t>0,01$</a:t>
            </a:r>
            <a:r>
              <a:rPr lang="hu-HU" i="1"/>
              <a:t>-ral emelkedik. Licitálni csak a Zeeklertől előre megvásárolt zsetonnal lehet! A Tv-re </a:t>
            </a:r>
            <a:r>
              <a:rPr lang="hu-HU" b="1" i="1"/>
              <a:t>1562</a:t>
            </a:r>
            <a:r>
              <a:rPr lang="hu-HU" i="1"/>
              <a:t> licit érkezett, akkor a leütési ár </a:t>
            </a:r>
            <a:r>
              <a:rPr lang="hu-HU" b="1" i="1"/>
              <a:t>15,63$</a:t>
            </a:r>
            <a:r>
              <a:rPr lang="hu-HU" i="1"/>
              <a:t>! Az utolsó licitáló ennyiért elviszi a Tv-t! </a:t>
            </a:r>
            <a:r>
              <a:rPr lang="hu-HU" b="1" i="1"/>
              <a:t>A Zeeklernek kifizeti a 15,63$+szállítási költséget.</a:t>
            </a:r>
            <a:endParaRPr lang="hu-HU" i="1"/>
          </a:p>
          <a:p>
            <a:pPr marL="457200" indent="-457200"/>
            <a:r>
              <a:rPr lang="hu-HU" i="1"/>
              <a:t> Ebben ott van a nagy üzlet, hogy közben a licitálók </a:t>
            </a:r>
            <a:r>
              <a:rPr lang="hu-HU" b="1" i="1"/>
              <a:t>1562</a:t>
            </a:r>
            <a:r>
              <a:rPr lang="hu-HU" i="1"/>
              <a:t> </a:t>
            </a:r>
            <a:r>
              <a:rPr lang="hu-HU" b="1" i="1"/>
              <a:t>db zsetont</a:t>
            </a:r>
            <a:r>
              <a:rPr lang="hu-HU" i="1"/>
              <a:t> használtak fel, melynek értéke </a:t>
            </a:r>
            <a:r>
              <a:rPr lang="hu-HU" b="1" i="1"/>
              <a:t>1562</a:t>
            </a:r>
            <a:r>
              <a:rPr lang="hu-HU" b="1"/>
              <a:t>x</a:t>
            </a:r>
            <a:r>
              <a:rPr lang="hu-HU" b="1" i="1"/>
              <a:t>0,65$=1015.3$</a:t>
            </a:r>
          </a:p>
          <a:p>
            <a:pPr marL="457200" indent="-457200"/>
            <a:r>
              <a:rPr lang="hu-HU" b="1" i="1">
                <a:solidFill>
                  <a:schemeClr val="hlink"/>
                </a:solidFill>
              </a:rPr>
              <a:t>A 100$-os terméken a Zeekler, 15,63+1015,3-100= 930,93$-t nyert.</a:t>
            </a:r>
            <a:r>
              <a:rPr lang="hu-HU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55650" y="177323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b="1">
                <a:solidFill>
                  <a:srgbClr val="FF0000"/>
                </a:solidFill>
              </a:rPr>
              <a:t>IV. Miből van ez a jövedelem?</a:t>
            </a:r>
            <a:r>
              <a:rPr lang="hu-HU">
                <a:solidFill>
                  <a:srgbClr val="FF0000"/>
                </a:solidFill>
              </a:rPr>
              <a:t> </a:t>
            </a:r>
            <a:endParaRPr lang="en-GB"/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366713" y="682625"/>
            <a:ext cx="8453437" cy="611188"/>
            <a:chOff x="365760" y="682752"/>
            <a:chExt cx="8455152" cy="609600"/>
          </a:xfrm>
        </p:grpSpPr>
        <p:sp>
          <p:nvSpPr>
            <p:cNvPr id="44" name="Rounded Rectangle 43"/>
            <p:cNvSpPr/>
            <p:nvPr/>
          </p:nvSpPr>
          <p:spPr>
            <a:xfrm>
              <a:off x="539552" y="692696"/>
              <a:ext cx="8064896" cy="432048"/>
            </a:xfrm>
            <a:prstGeom prst="round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39700" dir="8760000" sx="102000" sy="102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0285" y="765088"/>
              <a:ext cx="7418305" cy="304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hu-HU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EEECE1"/>
                    </a:outerShdw>
                  </a:effectLst>
                  <a:latin typeface="Arial" charset="0"/>
                </a:rPr>
                <a:t>ZeekRewards, mely kiszámítható, biztos passzív jövedelmet biztosít!</a:t>
              </a:r>
              <a:endParaRPr lang="en-GB" sz="1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9" name="Oval 48"/>
          <p:cNvSpPr/>
          <p:nvPr/>
        </p:nvSpPr>
        <p:spPr>
          <a:xfrm>
            <a:off x="8532813" y="6308725"/>
            <a:ext cx="142875" cy="136525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67615" name="Picture 31" descr="Zeekreward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5543550"/>
            <a:ext cx="2609850" cy="809625"/>
          </a:xfrm>
          <a:prstGeom prst="rect">
            <a:avLst/>
          </a:prstGeom>
          <a:noFill/>
        </p:spPr>
      </p:pic>
      <p:sp>
        <p:nvSpPr>
          <p:cNvPr id="2" name="TextBox 35"/>
          <p:cNvSpPr txBox="1">
            <a:spLocks noChangeArrowheads="1"/>
          </p:cNvSpPr>
          <p:nvPr/>
        </p:nvSpPr>
        <p:spPr bwMode="auto">
          <a:xfrm>
            <a:off x="755650" y="447198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V. Mi a programban résztvevők feladata?</a:t>
            </a:r>
            <a:r>
              <a:rPr lang="hu-HU"/>
              <a:t> </a:t>
            </a:r>
            <a:endParaRPr lang="hu-HU" sz="2400" b="1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TextBox 35"/>
          <p:cNvSpPr txBox="1">
            <a:spLocks noChangeArrowheads="1"/>
          </p:cNvSpPr>
          <p:nvPr/>
        </p:nvSpPr>
        <p:spPr bwMode="auto">
          <a:xfrm>
            <a:off x="611188" y="4832350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hu-HU"/>
              <a:t>Minden nap, legalább 1 hirdetést (lehet többet is) kell feladni a legnagyobb, amerikai, </a:t>
            </a:r>
            <a:r>
              <a:rPr lang="hu-HU" b="1">
                <a:solidFill>
                  <a:srgbClr val="FF6600"/>
                </a:solidFill>
              </a:rPr>
              <a:t>ingyenes</a:t>
            </a:r>
            <a:r>
              <a:rPr lang="hu-HU"/>
              <a:t>, online apróhirdető oldalakon!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9" grpId="0" animBg="1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stCxn id="5" idx="3"/>
          </p:cNvCxnSpPr>
          <p:nvPr/>
        </p:nvCxnSpPr>
        <p:spPr>
          <a:xfrm>
            <a:off x="8905875" y="728663"/>
            <a:ext cx="0" cy="51482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0825" y="692150"/>
            <a:ext cx="0" cy="51498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637" name="Group 47"/>
          <p:cNvGrpSpPr>
            <a:grpSpLocks/>
          </p:cNvGrpSpPr>
          <p:nvPr/>
        </p:nvGrpSpPr>
        <p:grpSpPr bwMode="auto">
          <a:xfrm>
            <a:off x="250825" y="260350"/>
            <a:ext cx="8642350" cy="6264275"/>
            <a:chOff x="251520" y="260648"/>
            <a:chExt cx="8640960" cy="6264696"/>
          </a:xfrm>
        </p:grpSpPr>
        <p:grpSp>
          <p:nvGrpSpPr>
            <p:cNvPr id="69638" name="Group 43"/>
            <p:cNvGrpSpPr>
              <a:grpSpLocks/>
            </p:cNvGrpSpPr>
            <p:nvPr/>
          </p:nvGrpSpPr>
          <p:grpSpPr bwMode="auto">
            <a:xfrm>
              <a:off x="251520" y="260648"/>
              <a:ext cx="8640960" cy="6264696"/>
              <a:chOff x="251520" y="260648"/>
              <a:chExt cx="8640960" cy="626469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251520" y="260648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20" y="5588656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1520" y="836950"/>
                <a:ext cx="8640960" cy="49676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cxnSp>
          <p:nvCxnSpPr>
            <p:cNvPr id="46" name="Straight Connector 45"/>
            <p:cNvCxnSpPr>
              <a:stCxn id="5" idx="3"/>
              <a:endCxn id="12" idx="3"/>
            </p:cNvCxnSpPr>
            <p:nvPr/>
          </p:nvCxnSpPr>
          <p:spPr>
            <a:xfrm>
              <a:off x="8892480" y="728992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51520" y="476563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644" name="Group 26"/>
          <p:cNvGrpSpPr>
            <a:grpSpLocks/>
          </p:cNvGrpSpPr>
          <p:nvPr/>
        </p:nvGrpSpPr>
        <p:grpSpPr bwMode="auto">
          <a:xfrm>
            <a:off x="395288" y="476250"/>
            <a:ext cx="8345487" cy="5905500"/>
            <a:chOff x="395536" y="476672"/>
            <a:chExt cx="8344544" cy="5904656"/>
          </a:xfrm>
        </p:grpSpPr>
        <p:grpSp>
          <p:nvGrpSpPr>
            <p:cNvPr id="69645" name="Group 22"/>
            <p:cNvGrpSpPr>
              <a:grpSpLocks/>
            </p:cNvGrpSpPr>
            <p:nvPr/>
          </p:nvGrpSpPr>
          <p:grpSpPr bwMode="auto">
            <a:xfrm>
              <a:off x="395536" y="476672"/>
              <a:ext cx="8344544" cy="5904656"/>
              <a:chOff x="395536" y="476672"/>
              <a:chExt cx="8344544" cy="5904656"/>
            </a:xfrm>
          </p:grpSpPr>
          <p:grpSp>
            <p:nvGrpSpPr>
              <p:cNvPr id="69646" name="Group 18"/>
              <p:cNvGrpSpPr>
                <a:grpSpLocks/>
              </p:cNvGrpSpPr>
              <p:nvPr/>
            </p:nvGrpSpPr>
            <p:grpSpPr bwMode="auto">
              <a:xfrm>
                <a:off x="395536" y="476672"/>
                <a:ext cx="8344544" cy="5904656"/>
                <a:chOff x="395536" y="476672"/>
                <a:chExt cx="8344544" cy="5904656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395536" y="476672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5536" y="5498804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395536" y="1019519"/>
                  <a:ext cx="8344544" cy="485705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  <p:cxnSp>
            <p:nvCxnSpPr>
              <p:cNvPr id="53" name="Straight Connector 52"/>
              <p:cNvCxnSpPr>
                <a:stCxn id="54" idx="1"/>
                <a:endCxn id="55" idx="1"/>
              </p:cNvCxnSpPr>
              <p:nvPr/>
            </p:nvCxnSpPr>
            <p:spPr>
              <a:xfrm rot="10800000" flipV="1">
                <a:off x="395536" y="917934"/>
                <a:ext cx="0" cy="5022132"/>
              </a:xfrm>
              <a:prstGeom prst="line">
                <a:avLst/>
              </a:prstGeom>
              <a:ln w="28575">
                <a:solidFill>
                  <a:srgbClr val="7777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stCxn id="54" idx="3"/>
              <a:endCxn id="55" idx="3"/>
            </p:cNvCxnSpPr>
            <p:nvPr/>
          </p:nvCxnSpPr>
          <p:spPr>
            <a:xfrm>
              <a:off x="8740080" y="917934"/>
              <a:ext cx="0" cy="5022132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611311" y="1481609"/>
            <a:ext cx="7919823" cy="42484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27088" y="2205038"/>
            <a:ext cx="76327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hu-HU" dirty="0"/>
              <a:t>A hirdetést a web irodából, a saját aukciós weblapon keresztül kell feladni, a cég reklám szakemberei által elkészített sablon szövegek közül, és jelezni a </a:t>
            </a:r>
            <a:r>
              <a:rPr lang="hu-HU" b="1" dirty="0" err="1">
                <a:solidFill>
                  <a:srgbClr val="4099EA"/>
                </a:solidFill>
              </a:rPr>
              <a:t>Zeekler</a:t>
            </a:r>
            <a:r>
              <a:rPr lang="hu-HU" dirty="0" err="1"/>
              <a:t>nek</a:t>
            </a:r>
            <a:r>
              <a:rPr lang="hu-HU" dirty="0"/>
              <a:t>, hogy megtörtént!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55650" y="177323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b="1">
                <a:solidFill>
                  <a:srgbClr val="FF0000"/>
                </a:solidFill>
              </a:rPr>
              <a:t>VI. Hogyan kell feladni, és mit kell, tartalmazzon a hirdetés?  </a:t>
            </a:r>
            <a:endParaRPr lang="en-GB" b="1">
              <a:solidFill>
                <a:srgbClr val="FF0000"/>
              </a:solidFill>
            </a:endParaRP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366713" y="682625"/>
            <a:ext cx="8453437" cy="611188"/>
            <a:chOff x="365760" y="682752"/>
            <a:chExt cx="8455152" cy="609600"/>
          </a:xfrm>
        </p:grpSpPr>
        <p:sp>
          <p:nvSpPr>
            <p:cNvPr id="44" name="Rounded Rectangle 43"/>
            <p:cNvSpPr/>
            <p:nvPr/>
          </p:nvSpPr>
          <p:spPr>
            <a:xfrm>
              <a:off x="539552" y="692696"/>
              <a:ext cx="8064896" cy="432048"/>
            </a:xfrm>
            <a:prstGeom prst="round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39700" dir="8760000" sx="102000" sy="102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0285" y="765088"/>
              <a:ext cx="7418305" cy="304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hu-HU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EEECE1"/>
                    </a:outerShdw>
                  </a:effectLst>
                  <a:latin typeface="Arial" charset="0"/>
                </a:rPr>
                <a:t>ZeekRewards, mely kiszámítható, biztos passzív jövedelmet biztosít!</a:t>
              </a:r>
              <a:endParaRPr lang="en-GB" sz="1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9" name="Oval 48"/>
          <p:cNvSpPr/>
          <p:nvPr/>
        </p:nvSpPr>
        <p:spPr>
          <a:xfrm>
            <a:off x="8532813" y="6308725"/>
            <a:ext cx="142875" cy="136525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69663" name="Picture 31" descr="Zeekreward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5543550"/>
            <a:ext cx="2609850" cy="809625"/>
          </a:xfrm>
          <a:prstGeom prst="rect">
            <a:avLst/>
          </a:prstGeom>
          <a:noFill/>
        </p:spPr>
      </p:pic>
      <p:sp>
        <p:nvSpPr>
          <p:cNvPr id="2" name="TextBox 35"/>
          <p:cNvSpPr txBox="1">
            <a:spLocks noChangeArrowheads="1"/>
          </p:cNvSpPr>
          <p:nvPr/>
        </p:nvSpPr>
        <p:spPr bwMode="auto">
          <a:xfrm>
            <a:off x="468313" y="4365625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sz="2400" b="1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napi részesedés változó, </a:t>
            </a:r>
            <a:r>
              <a:rPr lang="hu-HU" sz="2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0,5 - 7%</a:t>
            </a:r>
            <a:r>
              <a:rPr lang="hu-HU" sz="2400" b="1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között változik naponta.</a:t>
            </a:r>
            <a:r>
              <a:rPr lang="hu-HU"/>
              <a:t> </a:t>
            </a:r>
            <a:endParaRPr lang="hu-HU" sz="2400" b="1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TextBox 35"/>
          <p:cNvSpPr txBox="1">
            <a:spLocks noChangeArrowheads="1"/>
          </p:cNvSpPr>
          <p:nvPr/>
        </p:nvSpPr>
        <p:spPr bwMode="auto">
          <a:xfrm>
            <a:off x="755650" y="4797425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/>
              <a:t>Elmondható, hogy az átlagos napi </a:t>
            </a:r>
            <a:r>
              <a:rPr lang="hu-HU" b="1">
                <a:solidFill>
                  <a:srgbClr val="FF0000"/>
                </a:solidFill>
              </a:rPr>
              <a:t>1%</a:t>
            </a:r>
            <a:r>
              <a:rPr lang="hu-HU"/>
              <a:t> reálisan elérhető!</a:t>
            </a:r>
          </a:p>
          <a:p>
            <a:pPr marL="457200" indent="-457200" algn="ctr"/>
            <a:r>
              <a:rPr lang="hu-HU"/>
              <a:t>(eddigi tapasztalatok alapján, ez az arány magasabb, kb. </a:t>
            </a:r>
            <a:r>
              <a:rPr lang="hu-HU" b="1">
                <a:solidFill>
                  <a:srgbClr val="FF0000"/>
                </a:solidFill>
              </a:rPr>
              <a:t>1,3-1,5%</a:t>
            </a:r>
            <a:r>
              <a:rPr lang="hu-HU"/>
              <a:t>)! </a:t>
            </a:r>
          </a:p>
        </p:txBody>
      </p:sp>
      <p:sp>
        <p:nvSpPr>
          <p:cNvPr id="4" name="TextBox 35"/>
          <p:cNvSpPr txBox="1">
            <a:spLocks noChangeArrowheads="1"/>
          </p:cNvSpPr>
          <p:nvPr/>
        </p:nvSpPr>
        <p:spPr bwMode="auto">
          <a:xfrm>
            <a:off x="827088" y="3043238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hu-HU"/>
              <a:t>Ez a munka naponta maximum 10 percet vesz igénybe, és feltétele a napi hozamból való részesedésnek! </a:t>
            </a:r>
          </a:p>
        </p:txBody>
      </p:sp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827088" y="3644900"/>
            <a:ext cx="763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b="1">
                <a:solidFill>
                  <a:srgbClr val="4099EA"/>
                </a:solidFill>
              </a:rPr>
              <a:t>Az a kérdés, hogy van-e Önnek naponta 10 szabad perce?</a:t>
            </a:r>
            <a:r>
              <a:rPr lang="hu-HU"/>
              <a:t> 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827088" y="4005263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b="1"/>
              <a:t>Az attól függ, hogy megéri-e? </a:t>
            </a:r>
            <a:r>
              <a:rPr lang="en-US" b="1"/>
              <a:t>Nos, ezt Ön most el is döntheti!</a:t>
            </a:r>
            <a:r>
              <a:rPr lang="hu-HU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allAtOnce"/>
      <p:bldP spid="37" grpId="0"/>
      <p:bldP spid="49" grpId="0" animBg="1"/>
      <p:bldP spid="2" grpId="0"/>
      <p:bldP spid="3" grpId="0"/>
      <p:bldP spid="4" grpId="0" build="allAtOnce"/>
      <p:bldP spid="6" grpId="0" build="allAtOnce"/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stCxn id="5" idx="3"/>
          </p:cNvCxnSpPr>
          <p:nvPr/>
        </p:nvCxnSpPr>
        <p:spPr>
          <a:xfrm>
            <a:off x="8905875" y="728663"/>
            <a:ext cx="0" cy="51482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0825" y="692150"/>
            <a:ext cx="0" cy="51498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685" name="Group 47"/>
          <p:cNvGrpSpPr>
            <a:grpSpLocks/>
          </p:cNvGrpSpPr>
          <p:nvPr/>
        </p:nvGrpSpPr>
        <p:grpSpPr bwMode="auto">
          <a:xfrm>
            <a:off x="250825" y="260350"/>
            <a:ext cx="8642350" cy="6264275"/>
            <a:chOff x="251520" y="260648"/>
            <a:chExt cx="8640960" cy="6264696"/>
          </a:xfrm>
        </p:grpSpPr>
        <p:grpSp>
          <p:nvGrpSpPr>
            <p:cNvPr id="71686" name="Group 43"/>
            <p:cNvGrpSpPr>
              <a:grpSpLocks/>
            </p:cNvGrpSpPr>
            <p:nvPr/>
          </p:nvGrpSpPr>
          <p:grpSpPr bwMode="auto">
            <a:xfrm>
              <a:off x="251520" y="260648"/>
              <a:ext cx="8640960" cy="6264696"/>
              <a:chOff x="251520" y="260648"/>
              <a:chExt cx="8640960" cy="626469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251520" y="260648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20" y="5588656"/>
                <a:ext cx="8640960" cy="936688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1520" y="836950"/>
                <a:ext cx="8640960" cy="49676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cxnSp>
          <p:nvCxnSpPr>
            <p:cNvPr id="46" name="Straight Connector 45"/>
            <p:cNvCxnSpPr>
              <a:stCxn id="5" idx="3"/>
              <a:endCxn id="12" idx="3"/>
            </p:cNvCxnSpPr>
            <p:nvPr/>
          </p:nvCxnSpPr>
          <p:spPr>
            <a:xfrm>
              <a:off x="8892480" y="728992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51520" y="476563"/>
              <a:ext cx="0" cy="532800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692" name="Group 26"/>
          <p:cNvGrpSpPr>
            <a:grpSpLocks/>
          </p:cNvGrpSpPr>
          <p:nvPr/>
        </p:nvGrpSpPr>
        <p:grpSpPr bwMode="auto">
          <a:xfrm>
            <a:off x="395288" y="476250"/>
            <a:ext cx="8345487" cy="5905500"/>
            <a:chOff x="395536" y="476672"/>
            <a:chExt cx="8344544" cy="5904656"/>
          </a:xfrm>
        </p:grpSpPr>
        <p:grpSp>
          <p:nvGrpSpPr>
            <p:cNvPr id="71693" name="Group 22"/>
            <p:cNvGrpSpPr>
              <a:grpSpLocks/>
            </p:cNvGrpSpPr>
            <p:nvPr/>
          </p:nvGrpSpPr>
          <p:grpSpPr bwMode="auto">
            <a:xfrm>
              <a:off x="395536" y="476672"/>
              <a:ext cx="8344544" cy="5904656"/>
              <a:chOff x="395536" y="476672"/>
              <a:chExt cx="8344544" cy="5904656"/>
            </a:xfrm>
          </p:grpSpPr>
          <p:grpSp>
            <p:nvGrpSpPr>
              <p:cNvPr id="71694" name="Group 18"/>
              <p:cNvGrpSpPr>
                <a:grpSpLocks/>
              </p:cNvGrpSpPr>
              <p:nvPr/>
            </p:nvGrpSpPr>
            <p:grpSpPr bwMode="auto">
              <a:xfrm>
                <a:off x="395536" y="476672"/>
                <a:ext cx="8344544" cy="5904656"/>
                <a:chOff x="395536" y="476672"/>
                <a:chExt cx="8344544" cy="5904656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395536" y="476672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5536" y="5498804"/>
                  <a:ext cx="8344544" cy="8825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395536" y="1019519"/>
                  <a:ext cx="8344544" cy="485705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  <p:cxnSp>
            <p:nvCxnSpPr>
              <p:cNvPr id="53" name="Straight Connector 52"/>
              <p:cNvCxnSpPr>
                <a:stCxn id="54" idx="1"/>
                <a:endCxn id="55" idx="1"/>
              </p:cNvCxnSpPr>
              <p:nvPr/>
            </p:nvCxnSpPr>
            <p:spPr>
              <a:xfrm rot="10800000" flipV="1">
                <a:off x="395536" y="917934"/>
                <a:ext cx="0" cy="5022132"/>
              </a:xfrm>
              <a:prstGeom prst="line">
                <a:avLst/>
              </a:prstGeom>
              <a:ln w="28575">
                <a:solidFill>
                  <a:srgbClr val="7777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stCxn id="54" idx="3"/>
              <a:endCxn id="55" idx="3"/>
            </p:cNvCxnSpPr>
            <p:nvPr/>
          </p:nvCxnSpPr>
          <p:spPr>
            <a:xfrm>
              <a:off x="8740080" y="917934"/>
              <a:ext cx="0" cy="5022132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611311" y="1194088"/>
            <a:ext cx="7919823" cy="453615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27088" y="1196975"/>
            <a:ext cx="763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/>
              <a:t>Három havidíjas csomag közűl választhat:</a:t>
            </a: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366713" y="682625"/>
            <a:ext cx="8453437" cy="611188"/>
            <a:chOff x="365760" y="682752"/>
            <a:chExt cx="8455152" cy="609600"/>
          </a:xfrm>
        </p:grpSpPr>
        <p:sp>
          <p:nvSpPr>
            <p:cNvPr id="44" name="Rounded Rectangle 43"/>
            <p:cNvSpPr/>
            <p:nvPr/>
          </p:nvSpPr>
          <p:spPr>
            <a:xfrm>
              <a:off x="539552" y="692696"/>
              <a:ext cx="8064896" cy="432048"/>
            </a:xfrm>
            <a:prstGeom prst="round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39700" dir="8760000" sx="102000" sy="102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0285" y="765088"/>
              <a:ext cx="7418305" cy="304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hu-HU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EEECE1"/>
                    </a:outerShdw>
                  </a:effectLst>
                  <a:latin typeface="Arial" charset="0"/>
                </a:rPr>
                <a:t>ZeekRewards, mely kiszámítható, biztos passzív jövedelmet biztosít!</a:t>
              </a:r>
              <a:endParaRPr lang="en-GB" sz="1400" b="1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9" name="Oval 48"/>
          <p:cNvSpPr/>
          <p:nvPr/>
        </p:nvSpPr>
        <p:spPr>
          <a:xfrm>
            <a:off x="8532813" y="6308725"/>
            <a:ext cx="142875" cy="136525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71711" name="Picture 31" descr="Zeekreward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5543550"/>
            <a:ext cx="2609850" cy="809625"/>
          </a:xfrm>
          <a:prstGeom prst="rect">
            <a:avLst/>
          </a:prstGeom>
          <a:noFill/>
        </p:spPr>
      </p:pic>
      <p:sp>
        <p:nvSpPr>
          <p:cNvPr id="2" name="TextBox 35"/>
          <p:cNvSpPr txBox="1">
            <a:spLocks noChangeArrowheads="1"/>
          </p:cNvSpPr>
          <p:nvPr/>
        </p:nvSpPr>
        <p:spPr bwMode="auto">
          <a:xfrm>
            <a:off x="958850" y="3055938"/>
            <a:ext cx="2016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buFontTx/>
              <a:buAutoNum type="arabicPeriod"/>
            </a:pPr>
            <a:r>
              <a:rPr lang="hu-HU"/>
              <a:t>Silver</a:t>
            </a:r>
          </a:p>
          <a:p>
            <a:pPr marL="457200" indent="-457200" algn="ctr"/>
            <a:r>
              <a:rPr lang="hu-HU"/>
              <a:t>Havi 10$</a:t>
            </a:r>
          </a:p>
          <a:p>
            <a:pPr marL="457200" indent="-457200" algn="ctr"/>
            <a:r>
              <a:rPr lang="hu-HU" sz="1200"/>
              <a:t>Kötelező</a:t>
            </a:r>
            <a:r>
              <a:rPr lang="hu-HU"/>
              <a:t> 10 bid </a:t>
            </a:r>
            <a:r>
              <a:rPr lang="hu-HU" sz="1200"/>
              <a:t>vásárlás</a:t>
            </a:r>
          </a:p>
          <a:p>
            <a:pPr marL="457200" indent="-457200" algn="ctr"/>
            <a:r>
              <a:rPr lang="hu-HU"/>
              <a:t>110 bónusz pont</a:t>
            </a:r>
          </a:p>
        </p:txBody>
      </p:sp>
      <p:sp>
        <p:nvSpPr>
          <p:cNvPr id="3" name="TextBox 35"/>
          <p:cNvSpPr txBox="1">
            <a:spLocks noChangeArrowheads="1"/>
          </p:cNvSpPr>
          <p:nvPr/>
        </p:nvSpPr>
        <p:spPr bwMode="auto">
          <a:xfrm>
            <a:off x="827088" y="4286250"/>
            <a:ext cx="763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b="1">
                <a:solidFill>
                  <a:srgbClr val="4099EA"/>
                </a:solidFill>
              </a:rPr>
              <a:t>Az elején elég a Silver, 10$-os havidíjas csomagot választani!</a:t>
            </a:r>
            <a:endParaRPr lang="hu-HU"/>
          </a:p>
        </p:txBody>
      </p:sp>
      <p:sp>
        <p:nvSpPr>
          <p:cNvPr id="4" name="TextBox 35"/>
          <p:cNvSpPr txBox="1">
            <a:spLocks noChangeArrowheads="1"/>
          </p:cNvSpPr>
          <p:nvPr/>
        </p:nvSpPr>
        <p:spPr bwMode="auto">
          <a:xfrm>
            <a:off x="827088" y="4646613"/>
            <a:ext cx="76327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b="1"/>
              <a:t>Amennyiben valaki úgy dönt, hogy egy nagy üzletet szeretne felépíteni, később is válthat magasabb csomagra, mert a csomagok, egyre nagyobb jutalékokat és kedvezményeket tartalmaznak!</a:t>
            </a:r>
          </a:p>
        </p:txBody>
      </p:sp>
      <p:pic>
        <p:nvPicPr>
          <p:cNvPr id="71717" name="Picture 37" descr="Zeekler_Shield_Sil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541463"/>
            <a:ext cx="1428750" cy="1600200"/>
          </a:xfrm>
          <a:prstGeom prst="rect">
            <a:avLst/>
          </a:prstGeom>
          <a:noFill/>
        </p:spPr>
      </p:pic>
      <p:pic>
        <p:nvPicPr>
          <p:cNvPr id="71718" name="Picture 38" descr="Zeekler_Shield_Gol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5" y="1557338"/>
            <a:ext cx="1428750" cy="1600200"/>
          </a:xfrm>
          <a:prstGeom prst="rect">
            <a:avLst/>
          </a:prstGeom>
          <a:noFill/>
        </p:spPr>
      </p:pic>
      <p:pic>
        <p:nvPicPr>
          <p:cNvPr id="71719" name="Picture 39" descr="Zeekler_Shield_diamon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27800" y="1557338"/>
            <a:ext cx="1428750" cy="1600200"/>
          </a:xfrm>
          <a:prstGeom prst="rect">
            <a:avLst/>
          </a:prstGeom>
          <a:noFill/>
        </p:spPr>
      </p:pic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3563938" y="3068638"/>
            <a:ext cx="2016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/>
              <a:t>2. Gold</a:t>
            </a:r>
          </a:p>
          <a:p>
            <a:pPr marL="457200" indent="-457200" algn="ctr"/>
            <a:r>
              <a:rPr lang="hu-HU"/>
              <a:t>Havi 50$</a:t>
            </a:r>
          </a:p>
          <a:p>
            <a:pPr marL="457200" indent="-457200" algn="ctr"/>
            <a:r>
              <a:rPr lang="hu-HU" sz="1200"/>
              <a:t>Kötelező</a:t>
            </a:r>
            <a:r>
              <a:rPr lang="hu-HU"/>
              <a:t> 50 bid </a:t>
            </a:r>
            <a:r>
              <a:rPr lang="hu-HU" sz="1200"/>
              <a:t>vásárlás</a:t>
            </a:r>
          </a:p>
          <a:p>
            <a:pPr marL="457200" indent="-457200" algn="ctr"/>
            <a:r>
              <a:rPr lang="hu-HU"/>
              <a:t>150 bónusz pont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6138863" y="3081338"/>
            <a:ext cx="21605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/>
              <a:t>3. Diamond</a:t>
            </a:r>
          </a:p>
          <a:p>
            <a:pPr marL="457200" indent="-457200" algn="ctr"/>
            <a:r>
              <a:rPr lang="hu-HU"/>
              <a:t>Havi 99$</a:t>
            </a:r>
          </a:p>
          <a:p>
            <a:pPr marL="457200" indent="-457200" algn="ctr"/>
            <a:r>
              <a:rPr lang="hu-HU" sz="1200"/>
              <a:t>Kötelező</a:t>
            </a:r>
            <a:r>
              <a:rPr lang="hu-HU"/>
              <a:t> 100 bid </a:t>
            </a:r>
            <a:r>
              <a:rPr lang="hu-HU" sz="1200"/>
              <a:t>vásárlás</a:t>
            </a:r>
          </a:p>
          <a:p>
            <a:pPr marL="457200" indent="-457200" algn="ctr"/>
            <a:r>
              <a:rPr lang="hu-HU"/>
              <a:t>200 bónusz pont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1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allAtOnce"/>
      <p:bldP spid="49" grpId="0" animBg="1"/>
      <p:bldP spid="2" grpId="0" build="allAtOnce"/>
      <p:bldP spid="3" grpId="0" build="allAtOnce"/>
      <p:bldP spid="4" grpId="0" build="allAtOnce"/>
      <p:bldP spid="6" grpId="0" build="allAtOnce"/>
      <p:bldP spid="7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8874</TotalTime>
  <Words>1197</Words>
  <Application>Microsoft Office PowerPoint</Application>
  <PresentationFormat>Diavetítés a képernyőre (4:3 oldalarány)</PresentationFormat>
  <Paragraphs>229</Paragraphs>
  <Slides>12</Slides>
  <Notes>12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 Theme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mlmweb1</dc:creator>
  <cp:lastModifiedBy>Imi</cp:lastModifiedBy>
  <cp:revision>723</cp:revision>
  <dcterms:created xsi:type="dcterms:W3CDTF">2011-05-03T00:13:51Z</dcterms:created>
  <dcterms:modified xsi:type="dcterms:W3CDTF">2012-01-22T11:38:07Z</dcterms:modified>
</cp:coreProperties>
</file>